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4" r:id="rId3"/>
    <p:sldMasterId id="2147483716" r:id="rId4"/>
  </p:sldMasterIdLst>
  <p:notesMasterIdLst>
    <p:notesMasterId r:id="rId40"/>
  </p:notesMasterIdLst>
  <p:sldIdLst>
    <p:sldId id="256" r:id="rId5"/>
    <p:sldId id="327" r:id="rId6"/>
    <p:sldId id="271" r:id="rId7"/>
    <p:sldId id="258" r:id="rId8"/>
    <p:sldId id="259" r:id="rId9"/>
    <p:sldId id="272" r:id="rId10"/>
    <p:sldId id="273" r:id="rId11"/>
    <p:sldId id="280" r:id="rId12"/>
    <p:sldId id="261" r:id="rId13"/>
    <p:sldId id="260" r:id="rId14"/>
    <p:sldId id="320" r:id="rId15"/>
    <p:sldId id="285" r:id="rId16"/>
    <p:sldId id="2147374881" r:id="rId17"/>
    <p:sldId id="2147374880" r:id="rId18"/>
    <p:sldId id="330" r:id="rId19"/>
    <p:sldId id="331" r:id="rId20"/>
    <p:sldId id="283" r:id="rId21"/>
    <p:sldId id="262" r:id="rId22"/>
    <p:sldId id="281" r:id="rId23"/>
    <p:sldId id="263" r:id="rId24"/>
    <p:sldId id="2147374857" r:id="rId25"/>
    <p:sldId id="278" r:id="rId26"/>
    <p:sldId id="279" r:id="rId27"/>
    <p:sldId id="267" r:id="rId28"/>
    <p:sldId id="269" r:id="rId29"/>
    <p:sldId id="276" r:id="rId30"/>
    <p:sldId id="268" r:id="rId31"/>
    <p:sldId id="277" r:id="rId32"/>
    <p:sldId id="289" r:id="rId33"/>
    <p:sldId id="290" r:id="rId34"/>
    <p:sldId id="2147374882" r:id="rId35"/>
    <p:sldId id="2147374859" r:id="rId36"/>
    <p:sldId id="2147374860" r:id="rId37"/>
    <p:sldId id="297" r:id="rId38"/>
    <p:sldId id="319"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Andric" initials="AA" lastIdx="14" clrIdx="0">
    <p:extLst>
      <p:ext uri="{19B8F6BF-5375-455C-9EA6-DF929625EA0E}">
        <p15:presenceInfo xmlns:p15="http://schemas.microsoft.com/office/powerpoint/2012/main" userId="S-1-5-21-3612748097-3753737770-2157236357-9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58E48-5596-4EC9-92C3-3C0B9BF45431}" v="44" dt="2026-03-22T13:43:45.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0247" autoAdjust="0"/>
  </p:normalViewPr>
  <p:slideViewPr>
    <p:cSldViewPr snapToGrid="0">
      <p:cViewPr varScale="1">
        <p:scale>
          <a:sx n="91" d="100"/>
          <a:sy n="91" d="100"/>
        </p:scale>
        <p:origin x="534" y="48"/>
      </p:cViewPr>
      <p:guideLst/>
    </p:cSldViewPr>
  </p:slideViewPr>
  <p:outlineViewPr>
    <p:cViewPr>
      <p:scale>
        <a:sx n="33" d="100"/>
        <a:sy n="33" d="100"/>
      </p:scale>
      <p:origin x="0" y="-176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Begovic" userId="c8fcf322-677a-4091-891b-119992d88ec0" providerId="ADAL" clId="{0B61DB71-7D6E-43EE-B890-A85FAD9C8345}"/>
    <pc:docChg chg="undo custSel addSld delSld modSld">
      <pc:chgData name="Ivana Begovic" userId="c8fcf322-677a-4091-891b-119992d88ec0" providerId="ADAL" clId="{0B61DB71-7D6E-43EE-B890-A85FAD9C8345}" dt="2026-03-22T13:44:02.285" v="191" actId="1076"/>
      <pc:docMkLst>
        <pc:docMk/>
      </pc:docMkLst>
      <pc:sldChg chg="modSp mod">
        <pc:chgData name="Ivana Begovic" userId="c8fcf322-677a-4091-891b-119992d88ec0" providerId="ADAL" clId="{0B61DB71-7D6E-43EE-B890-A85FAD9C8345}" dt="2026-03-22T13:20:27.836" v="34" actId="20578"/>
        <pc:sldMkLst>
          <pc:docMk/>
          <pc:sldMk cId="2053324942" sldId="272"/>
        </pc:sldMkLst>
        <pc:spChg chg="mod">
          <ac:chgData name="Ivana Begovic" userId="c8fcf322-677a-4091-891b-119992d88ec0" providerId="ADAL" clId="{0B61DB71-7D6E-43EE-B890-A85FAD9C8345}" dt="2026-03-22T13:20:27.836" v="34" actId="20578"/>
          <ac:spMkLst>
            <pc:docMk/>
            <pc:sldMk cId="2053324942" sldId="272"/>
            <ac:spMk id="4" creationId="{00000000-0000-0000-0000-000000000000}"/>
          </ac:spMkLst>
        </pc:spChg>
      </pc:sldChg>
      <pc:sldChg chg="modSp mod">
        <pc:chgData name="Ivana Begovic" userId="c8fcf322-677a-4091-891b-119992d88ec0" providerId="ADAL" clId="{0B61DB71-7D6E-43EE-B890-A85FAD9C8345}" dt="2026-03-22T13:21:46.821" v="68" actId="113"/>
        <pc:sldMkLst>
          <pc:docMk/>
          <pc:sldMk cId="1726405794" sldId="273"/>
        </pc:sldMkLst>
        <pc:spChg chg="mod">
          <ac:chgData name="Ivana Begovic" userId="c8fcf322-677a-4091-891b-119992d88ec0" providerId="ADAL" clId="{0B61DB71-7D6E-43EE-B890-A85FAD9C8345}" dt="2026-03-22T13:21:46.821" v="68" actId="113"/>
          <ac:spMkLst>
            <pc:docMk/>
            <pc:sldMk cId="1726405794" sldId="273"/>
            <ac:spMk id="4" creationId="{00000000-0000-0000-0000-000000000000}"/>
          </ac:spMkLst>
        </pc:spChg>
      </pc:sldChg>
      <pc:sldChg chg="del">
        <pc:chgData name="Ivana Begovic" userId="c8fcf322-677a-4091-891b-119992d88ec0" providerId="ADAL" clId="{0B61DB71-7D6E-43EE-B890-A85FAD9C8345}" dt="2026-03-22T13:26:21.995" v="81" actId="2696"/>
        <pc:sldMkLst>
          <pc:docMk/>
          <pc:sldMk cId="3418721807" sldId="284"/>
        </pc:sldMkLst>
      </pc:sldChg>
      <pc:sldChg chg="modSp mod">
        <pc:chgData name="Ivana Begovic" userId="c8fcf322-677a-4091-891b-119992d88ec0" providerId="ADAL" clId="{0B61DB71-7D6E-43EE-B890-A85FAD9C8345}" dt="2026-03-22T13:29:24.856" v="96" actId="20577"/>
        <pc:sldMkLst>
          <pc:docMk/>
          <pc:sldMk cId="1562520066" sldId="290"/>
        </pc:sldMkLst>
        <pc:spChg chg="mod">
          <ac:chgData name="Ivana Begovic" userId="c8fcf322-677a-4091-891b-119992d88ec0" providerId="ADAL" clId="{0B61DB71-7D6E-43EE-B890-A85FAD9C8345}" dt="2026-03-22T13:29:24.856" v="96" actId="20577"/>
          <ac:spMkLst>
            <pc:docMk/>
            <pc:sldMk cId="1562520066" sldId="290"/>
            <ac:spMk id="3" creationId="{00000000-0000-0000-0000-000000000000}"/>
          </ac:spMkLst>
        </pc:spChg>
      </pc:sldChg>
      <pc:sldChg chg="addSp delSp modSp mod">
        <pc:chgData name="Ivana Begovic" userId="c8fcf322-677a-4091-891b-119992d88ec0" providerId="ADAL" clId="{0B61DB71-7D6E-43EE-B890-A85FAD9C8345}" dt="2026-03-22T13:25:05.090" v="78"/>
        <pc:sldMkLst>
          <pc:docMk/>
          <pc:sldMk cId="1005000161" sldId="320"/>
        </pc:sldMkLst>
        <pc:spChg chg="mod">
          <ac:chgData name="Ivana Begovic" userId="c8fcf322-677a-4091-891b-119992d88ec0" providerId="ADAL" clId="{0B61DB71-7D6E-43EE-B890-A85FAD9C8345}" dt="2026-03-22T13:24:26.541" v="74" actId="27636"/>
          <ac:spMkLst>
            <pc:docMk/>
            <pc:sldMk cId="1005000161" sldId="320"/>
            <ac:spMk id="4" creationId="{D50EC0AF-6AAF-402A-9E97-F4F205509F79}"/>
          </ac:spMkLst>
        </pc:spChg>
        <pc:spChg chg="add del mod">
          <ac:chgData name="Ivana Begovic" userId="c8fcf322-677a-4091-891b-119992d88ec0" providerId="ADAL" clId="{0B61DB71-7D6E-43EE-B890-A85FAD9C8345}" dt="2026-03-22T13:24:48.072" v="76"/>
          <ac:spMkLst>
            <pc:docMk/>
            <pc:sldMk cId="1005000161" sldId="320"/>
            <ac:spMk id="6" creationId="{FD1AFA12-989C-B0AD-30B0-251E031492A9}"/>
          </ac:spMkLst>
        </pc:spChg>
        <pc:spChg chg="add mod">
          <ac:chgData name="Ivana Begovic" userId="c8fcf322-677a-4091-891b-119992d88ec0" providerId="ADAL" clId="{0B61DB71-7D6E-43EE-B890-A85FAD9C8345}" dt="2026-03-22T13:24:56.166" v="77" actId="21"/>
          <ac:spMkLst>
            <pc:docMk/>
            <pc:sldMk cId="1005000161" sldId="320"/>
            <ac:spMk id="9" creationId="{A8306095-3B9A-9B57-4DE5-53F065A72E25}"/>
          </ac:spMkLst>
        </pc:spChg>
        <pc:picChg chg="del">
          <ac:chgData name="Ivana Begovic" userId="c8fcf322-677a-4091-891b-119992d88ec0" providerId="ADAL" clId="{0B61DB71-7D6E-43EE-B890-A85FAD9C8345}" dt="2026-03-22T13:24:44.682" v="75" actId="21"/>
          <ac:picMkLst>
            <pc:docMk/>
            <pc:sldMk cId="1005000161" sldId="320"/>
            <ac:picMk id="5" creationId="{24EEBFF1-B53B-85A7-BFC2-8C2986B1500B}"/>
          </ac:picMkLst>
        </pc:picChg>
        <pc:picChg chg="add del mod">
          <ac:chgData name="Ivana Begovic" userId="c8fcf322-677a-4091-891b-119992d88ec0" providerId="ADAL" clId="{0B61DB71-7D6E-43EE-B890-A85FAD9C8345}" dt="2026-03-22T13:24:56.166" v="77" actId="21"/>
          <ac:picMkLst>
            <pc:docMk/>
            <pc:sldMk cId="1005000161" sldId="320"/>
            <ac:picMk id="7" creationId="{32CCAEB0-85CD-D43F-BC6E-0D5A69DF2C0F}"/>
          </ac:picMkLst>
        </pc:picChg>
        <pc:picChg chg="add mod">
          <ac:chgData name="Ivana Begovic" userId="c8fcf322-677a-4091-891b-119992d88ec0" providerId="ADAL" clId="{0B61DB71-7D6E-43EE-B890-A85FAD9C8345}" dt="2026-03-22T13:25:05.090" v="78"/>
          <ac:picMkLst>
            <pc:docMk/>
            <pc:sldMk cId="1005000161" sldId="320"/>
            <ac:picMk id="10" creationId="{65E97950-4BBC-CB98-6B96-B07D2C41E29E}"/>
          </ac:picMkLst>
        </pc:picChg>
      </pc:sldChg>
      <pc:sldChg chg="del">
        <pc:chgData name="Ivana Begovic" userId="c8fcf322-677a-4091-891b-119992d88ec0" providerId="ADAL" clId="{0B61DB71-7D6E-43EE-B890-A85FAD9C8345}" dt="2026-03-22T13:42:09.784" v="179" actId="2696"/>
        <pc:sldMkLst>
          <pc:docMk/>
          <pc:sldMk cId="698315619" sldId="321"/>
        </pc:sldMkLst>
      </pc:sldChg>
      <pc:sldChg chg="del">
        <pc:chgData name="Ivana Begovic" userId="c8fcf322-677a-4091-891b-119992d88ec0" providerId="ADAL" clId="{0B61DB71-7D6E-43EE-B890-A85FAD9C8345}" dt="2026-03-22T13:26:32.089" v="82" actId="2696"/>
        <pc:sldMkLst>
          <pc:docMk/>
          <pc:sldMk cId="909574286" sldId="2147374854"/>
        </pc:sldMkLst>
      </pc:sldChg>
      <pc:sldChg chg="modSp mod">
        <pc:chgData name="Ivana Begovic" userId="c8fcf322-677a-4091-891b-119992d88ec0" providerId="ADAL" clId="{0B61DB71-7D6E-43EE-B890-A85FAD9C8345}" dt="2026-03-22T13:27:20.340" v="87" actId="20577"/>
        <pc:sldMkLst>
          <pc:docMk/>
          <pc:sldMk cId="807191435" sldId="2147374857"/>
        </pc:sldMkLst>
        <pc:spChg chg="mod">
          <ac:chgData name="Ivana Begovic" userId="c8fcf322-677a-4091-891b-119992d88ec0" providerId="ADAL" clId="{0B61DB71-7D6E-43EE-B890-A85FAD9C8345}" dt="2026-03-22T13:27:20.340" v="87" actId="20577"/>
          <ac:spMkLst>
            <pc:docMk/>
            <pc:sldMk cId="807191435" sldId="2147374857"/>
            <ac:spMk id="4" creationId="{65AD5657-D556-EE6B-F59D-9CB1BF33159C}"/>
          </ac:spMkLst>
        </pc:spChg>
      </pc:sldChg>
      <pc:sldChg chg="modSp del mod">
        <pc:chgData name="Ivana Begovic" userId="c8fcf322-677a-4091-891b-119992d88ec0" providerId="ADAL" clId="{0B61DB71-7D6E-43EE-B890-A85FAD9C8345}" dt="2026-03-22T13:35:29.546" v="135" actId="2696"/>
        <pc:sldMkLst>
          <pc:docMk/>
          <pc:sldMk cId="684762081" sldId="2147374858"/>
        </pc:sldMkLst>
        <pc:spChg chg="mod">
          <ac:chgData name="Ivana Begovic" userId="c8fcf322-677a-4091-891b-119992d88ec0" providerId="ADAL" clId="{0B61DB71-7D6E-43EE-B890-A85FAD9C8345}" dt="2026-03-22T13:31:12.310" v="108" actId="20577"/>
          <ac:spMkLst>
            <pc:docMk/>
            <pc:sldMk cId="684762081" sldId="2147374858"/>
            <ac:spMk id="2" creationId="{00000000-0000-0000-0000-000000000000}"/>
          </ac:spMkLst>
        </pc:spChg>
      </pc:sldChg>
      <pc:sldChg chg="modSp mod">
        <pc:chgData name="Ivana Begovic" userId="c8fcf322-677a-4091-891b-119992d88ec0" providerId="ADAL" clId="{0B61DB71-7D6E-43EE-B890-A85FAD9C8345}" dt="2026-03-22T13:40:16.221" v="173" actId="20577"/>
        <pc:sldMkLst>
          <pc:docMk/>
          <pc:sldMk cId="2887697490" sldId="2147374859"/>
        </pc:sldMkLst>
        <pc:spChg chg="mod">
          <ac:chgData name="Ivana Begovic" userId="c8fcf322-677a-4091-891b-119992d88ec0" providerId="ADAL" clId="{0B61DB71-7D6E-43EE-B890-A85FAD9C8345}" dt="2026-03-22T13:36:01.906" v="141" actId="20577"/>
          <ac:spMkLst>
            <pc:docMk/>
            <pc:sldMk cId="2887697490" sldId="2147374859"/>
            <ac:spMk id="2" creationId="{00000000-0000-0000-0000-000000000000}"/>
          </ac:spMkLst>
        </pc:spChg>
        <pc:spChg chg="mod">
          <ac:chgData name="Ivana Begovic" userId="c8fcf322-677a-4091-891b-119992d88ec0" providerId="ADAL" clId="{0B61DB71-7D6E-43EE-B890-A85FAD9C8345}" dt="2026-03-22T13:40:16.221" v="173" actId="20577"/>
          <ac:spMkLst>
            <pc:docMk/>
            <pc:sldMk cId="2887697490" sldId="2147374859"/>
            <ac:spMk id="3" creationId="{00000000-0000-0000-0000-000000000000}"/>
          </ac:spMkLst>
        </pc:spChg>
      </pc:sldChg>
      <pc:sldChg chg="addSp delSp modSp mod">
        <pc:chgData name="Ivana Begovic" userId="c8fcf322-677a-4091-891b-119992d88ec0" providerId="ADAL" clId="{0B61DB71-7D6E-43EE-B890-A85FAD9C8345}" dt="2026-03-22T13:44:02.285" v="191" actId="1076"/>
        <pc:sldMkLst>
          <pc:docMk/>
          <pc:sldMk cId="949825400" sldId="2147374860"/>
        </pc:sldMkLst>
        <pc:spChg chg="mod">
          <ac:chgData name="Ivana Begovic" userId="c8fcf322-677a-4091-891b-119992d88ec0" providerId="ADAL" clId="{0B61DB71-7D6E-43EE-B890-A85FAD9C8345}" dt="2026-03-22T13:37:45.016" v="153" actId="255"/>
          <ac:spMkLst>
            <pc:docMk/>
            <pc:sldMk cId="949825400" sldId="2147374860"/>
            <ac:spMk id="2" creationId="{BA75A760-114C-27F3-C835-8099D5302A26}"/>
          </ac:spMkLst>
        </pc:spChg>
        <pc:spChg chg="del mod">
          <ac:chgData name="Ivana Begovic" userId="c8fcf322-677a-4091-891b-119992d88ec0" providerId="ADAL" clId="{0B61DB71-7D6E-43EE-B890-A85FAD9C8345}" dt="2026-03-22T13:43:08.175" v="186" actId="478"/>
          <ac:spMkLst>
            <pc:docMk/>
            <pc:sldMk cId="949825400" sldId="2147374860"/>
            <ac:spMk id="4" creationId="{2EE49C31-21BC-FF78-8326-4E53097591BB}"/>
          </ac:spMkLst>
        </pc:spChg>
        <pc:spChg chg="add del mod">
          <ac:chgData name="Ivana Begovic" userId="c8fcf322-677a-4091-891b-119992d88ec0" providerId="ADAL" clId="{0B61DB71-7D6E-43EE-B890-A85FAD9C8345}" dt="2026-03-22T13:38:52.423" v="156" actId="1957"/>
          <ac:spMkLst>
            <pc:docMk/>
            <pc:sldMk cId="949825400" sldId="2147374860"/>
            <ac:spMk id="5" creationId="{CB4457B6-F063-4E91-39C6-F99C71FFE677}"/>
          </ac:spMkLst>
        </pc:spChg>
        <pc:spChg chg="add mod">
          <ac:chgData name="Ivana Begovic" userId="c8fcf322-677a-4091-891b-119992d88ec0" providerId="ADAL" clId="{0B61DB71-7D6E-43EE-B890-A85FAD9C8345}" dt="2026-03-22T13:41:39.643" v="178" actId="1076"/>
          <ac:spMkLst>
            <pc:docMk/>
            <pc:sldMk cId="949825400" sldId="2147374860"/>
            <ac:spMk id="11" creationId="{E228FBD5-8848-3FC5-348F-F22FE3951178}"/>
          </ac:spMkLst>
        </pc:spChg>
        <pc:spChg chg="add mod">
          <ac:chgData name="Ivana Begovic" userId="c8fcf322-677a-4091-891b-119992d88ec0" providerId="ADAL" clId="{0B61DB71-7D6E-43EE-B890-A85FAD9C8345}" dt="2026-03-22T13:44:02.285" v="191" actId="1076"/>
          <ac:spMkLst>
            <pc:docMk/>
            <pc:sldMk cId="949825400" sldId="2147374860"/>
            <ac:spMk id="12" creationId="{4041C4B8-B07F-646B-AB2A-0608923DF802}"/>
          </ac:spMkLst>
        </pc:spChg>
        <pc:graphicFrameChg chg="del">
          <ac:chgData name="Ivana Begovic" userId="c8fcf322-677a-4091-891b-119992d88ec0" providerId="ADAL" clId="{0B61DB71-7D6E-43EE-B890-A85FAD9C8345}" dt="2026-03-22T13:38:01.235" v="154" actId="21"/>
          <ac:graphicFrameMkLst>
            <pc:docMk/>
            <pc:sldMk cId="949825400" sldId="2147374860"/>
            <ac:graphicFrameMk id="6" creationId="{248FD3E1-7CDC-0435-81D5-4B42A22837DF}"/>
          </ac:graphicFrameMkLst>
        </pc:graphicFrameChg>
        <pc:graphicFrameChg chg="add mod">
          <ac:chgData name="Ivana Begovic" userId="c8fcf322-677a-4091-891b-119992d88ec0" providerId="ADAL" clId="{0B61DB71-7D6E-43EE-B890-A85FAD9C8345}" dt="2026-03-22T13:39:32.001" v="168" actId="20577"/>
          <ac:graphicFrameMkLst>
            <pc:docMk/>
            <pc:sldMk cId="949825400" sldId="2147374860"/>
            <ac:graphicFrameMk id="9" creationId="{1B6B4F15-52A0-DE11-0EA8-BC4888153996}"/>
          </ac:graphicFrameMkLst>
        </pc:graphicFrameChg>
        <pc:picChg chg="add mod">
          <ac:chgData name="Ivana Begovic" userId="c8fcf322-677a-4091-891b-119992d88ec0" providerId="ADAL" clId="{0B61DB71-7D6E-43EE-B890-A85FAD9C8345}" dt="2026-03-22T13:42:24.143" v="180" actId="14100"/>
          <ac:picMkLst>
            <pc:docMk/>
            <pc:sldMk cId="949825400" sldId="2147374860"/>
            <ac:picMk id="10" creationId="{25BFAD7B-76C8-B6BD-8DDF-45CCB12B046A}"/>
          </ac:picMkLst>
        </pc:picChg>
      </pc:sldChg>
      <pc:sldChg chg="add">
        <pc:chgData name="Ivana Begovic" userId="c8fcf322-677a-4091-891b-119992d88ec0" providerId="ADAL" clId="{0B61DB71-7D6E-43EE-B890-A85FAD9C8345}" dt="2026-03-22T13:26:18.214" v="80"/>
        <pc:sldMkLst>
          <pc:docMk/>
          <pc:sldMk cId="2143709045" sldId="2147374880"/>
        </pc:sldMkLst>
      </pc:sldChg>
      <pc:sldChg chg="add">
        <pc:chgData name="Ivana Begovic" userId="c8fcf322-677a-4091-891b-119992d88ec0" providerId="ADAL" clId="{0B61DB71-7D6E-43EE-B890-A85FAD9C8345}" dt="2026-03-22T13:26:04.014" v="79"/>
        <pc:sldMkLst>
          <pc:docMk/>
          <pc:sldMk cId="1055331865" sldId="2147374881"/>
        </pc:sldMkLst>
      </pc:sldChg>
      <pc:sldChg chg="addSp delSp modSp new mod">
        <pc:chgData name="Ivana Begovic" userId="c8fcf322-677a-4091-891b-119992d88ec0" providerId="ADAL" clId="{0B61DB71-7D6E-43EE-B890-A85FAD9C8345}" dt="2026-03-22T13:35:52.015" v="138" actId="2711"/>
        <pc:sldMkLst>
          <pc:docMk/>
          <pc:sldMk cId="2135898276" sldId="2147374882"/>
        </pc:sldMkLst>
        <pc:spChg chg="mod">
          <ac:chgData name="Ivana Begovic" userId="c8fcf322-677a-4091-891b-119992d88ec0" providerId="ADAL" clId="{0B61DB71-7D6E-43EE-B890-A85FAD9C8345}" dt="2026-03-22T13:35:52.015" v="138" actId="2711"/>
          <ac:spMkLst>
            <pc:docMk/>
            <pc:sldMk cId="2135898276" sldId="2147374882"/>
            <ac:spMk id="2" creationId="{A6C15E4A-217F-D3C7-56FE-05DF6ACA3EEC}"/>
          </ac:spMkLst>
        </pc:spChg>
        <pc:spChg chg="del">
          <ac:chgData name="Ivana Begovic" userId="c8fcf322-677a-4091-891b-119992d88ec0" providerId="ADAL" clId="{0B61DB71-7D6E-43EE-B890-A85FAD9C8345}" dt="2026-03-22T13:32:31.357" v="113" actId="1957"/>
          <ac:spMkLst>
            <pc:docMk/>
            <pc:sldMk cId="2135898276" sldId="2147374882"/>
            <ac:spMk id="3" creationId="{8DBDBAD1-45FF-F977-92B7-14FBB0BDECE6}"/>
          </ac:spMkLst>
        </pc:spChg>
        <pc:graphicFrameChg chg="add mod">
          <ac:chgData name="Ivana Begovic" userId="c8fcf322-677a-4091-891b-119992d88ec0" providerId="ADAL" clId="{0B61DB71-7D6E-43EE-B890-A85FAD9C8345}" dt="2026-03-22T13:35:00.327" v="134" actId="20577"/>
          <ac:graphicFrameMkLst>
            <pc:docMk/>
            <pc:sldMk cId="2135898276" sldId="2147374882"/>
            <ac:graphicFrameMk id="6" creationId="{4C43FB88-86ED-2279-8465-7CFF94C4C0F7}"/>
          </ac:graphicFrameMkLst>
        </pc:graphicFrameChg>
      </pc:sldChg>
      <pc:sldChg chg="new del">
        <pc:chgData name="Ivana Begovic" userId="c8fcf322-677a-4091-891b-119992d88ec0" providerId="ADAL" clId="{0B61DB71-7D6E-43EE-B890-A85FAD9C8345}" dt="2026-03-22T13:31:56.514" v="110" actId="680"/>
        <pc:sldMkLst>
          <pc:docMk/>
          <pc:sldMk cId="2210238556" sldId="21473748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dirty="0"/>
              <a:t>N=25761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Broj I doza</c:v>
                </c:pt>
              </c:strCache>
            </c:strRef>
          </c:tx>
          <c:spPr>
            <a:solidFill>
              <a:schemeClr val="accent1"/>
            </a:solidFill>
            <a:ln>
              <a:noFill/>
            </a:ln>
            <a:effectLst/>
          </c:spPr>
          <c:invertIfNegative val="0"/>
          <c:cat>
            <c:numRef>
              <c:f>Sheet1!$A$2:$A$46</c:f>
              <c:numCache>
                <c:formatCode>mmm\-yy</c:formatCode>
                <c:ptCount val="45"/>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pt idx="13">
                  <c:v>45108</c:v>
                </c:pt>
                <c:pt idx="14">
                  <c:v>45139</c:v>
                </c:pt>
                <c:pt idx="15">
                  <c:v>45170</c:v>
                </c:pt>
                <c:pt idx="16">
                  <c:v>45200</c:v>
                </c:pt>
                <c:pt idx="17">
                  <c:v>45231</c:v>
                </c:pt>
                <c:pt idx="18">
                  <c:v>45261</c:v>
                </c:pt>
                <c:pt idx="19">
                  <c:v>45292</c:v>
                </c:pt>
                <c:pt idx="20">
                  <c:v>45323</c:v>
                </c:pt>
                <c:pt idx="21">
                  <c:v>45352</c:v>
                </c:pt>
                <c:pt idx="22">
                  <c:v>45383</c:v>
                </c:pt>
                <c:pt idx="23">
                  <c:v>45413</c:v>
                </c:pt>
                <c:pt idx="24">
                  <c:v>45444</c:v>
                </c:pt>
                <c:pt idx="25">
                  <c:v>45474</c:v>
                </c:pt>
                <c:pt idx="26">
                  <c:v>45505</c:v>
                </c:pt>
                <c:pt idx="27">
                  <c:v>45536</c:v>
                </c:pt>
                <c:pt idx="28">
                  <c:v>45566</c:v>
                </c:pt>
                <c:pt idx="29">
                  <c:v>45597</c:v>
                </c:pt>
                <c:pt idx="30">
                  <c:v>45627</c:v>
                </c:pt>
                <c:pt idx="31">
                  <c:v>45658</c:v>
                </c:pt>
                <c:pt idx="32">
                  <c:v>45689</c:v>
                </c:pt>
                <c:pt idx="33">
                  <c:v>45717</c:v>
                </c:pt>
                <c:pt idx="34">
                  <c:v>45748</c:v>
                </c:pt>
                <c:pt idx="35">
                  <c:v>45778</c:v>
                </c:pt>
                <c:pt idx="36">
                  <c:v>45809</c:v>
                </c:pt>
                <c:pt idx="37">
                  <c:v>45839</c:v>
                </c:pt>
                <c:pt idx="38">
                  <c:v>45870</c:v>
                </c:pt>
                <c:pt idx="39">
                  <c:v>45901</c:v>
                </c:pt>
                <c:pt idx="40">
                  <c:v>45931</c:v>
                </c:pt>
                <c:pt idx="41">
                  <c:v>45962</c:v>
                </c:pt>
                <c:pt idx="42">
                  <c:v>45992</c:v>
                </c:pt>
                <c:pt idx="43">
                  <c:v>46023</c:v>
                </c:pt>
                <c:pt idx="44">
                  <c:v>46054</c:v>
                </c:pt>
              </c:numCache>
            </c:numRef>
          </c:cat>
          <c:val>
            <c:numRef>
              <c:f>Sheet1!$B$2:$B$46</c:f>
              <c:numCache>
                <c:formatCode>General</c:formatCode>
                <c:ptCount val="45"/>
                <c:pt idx="0">
                  <c:v>1299</c:v>
                </c:pt>
                <c:pt idx="1">
                  <c:v>960</c:v>
                </c:pt>
                <c:pt idx="2">
                  <c:v>507</c:v>
                </c:pt>
                <c:pt idx="3">
                  <c:v>642</c:v>
                </c:pt>
                <c:pt idx="4">
                  <c:v>616</c:v>
                </c:pt>
                <c:pt idx="5">
                  <c:v>621</c:v>
                </c:pt>
                <c:pt idx="6">
                  <c:v>580</c:v>
                </c:pt>
                <c:pt idx="7">
                  <c:v>454</c:v>
                </c:pt>
                <c:pt idx="8">
                  <c:v>584</c:v>
                </c:pt>
                <c:pt idx="9">
                  <c:v>725</c:v>
                </c:pt>
                <c:pt idx="10">
                  <c:v>411</c:v>
                </c:pt>
                <c:pt idx="11">
                  <c:v>323</c:v>
                </c:pt>
                <c:pt idx="12">
                  <c:v>399</c:v>
                </c:pt>
                <c:pt idx="13">
                  <c:v>226</c:v>
                </c:pt>
                <c:pt idx="14">
                  <c:v>296</c:v>
                </c:pt>
                <c:pt idx="15">
                  <c:v>286</c:v>
                </c:pt>
                <c:pt idx="16">
                  <c:v>407</c:v>
                </c:pt>
                <c:pt idx="17">
                  <c:v>430</c:v>
                </c:pt>
                <c:pt idx="18">
                  <c:v>224</c:v>
                </c:pt>
                <c:pt idx="19">
                  <c:v>304</c:v>
                </c:pt>
                <c:pt idx="20">
                  <c:v>519</c:v>
                </c:pt>
                <c:pt idx="21">
                  <c:v>768</c:v>
                </c:pt>
                <c:pt idx="22">
                  <c:v>4405</c:v>
                </c:pt>
                <c:pt idx="23">
                  <c:v>638</c:v>
                </c:pt>
                <c:pt idx="24">
                  <c:v>341</c:v>
                </c:pt>
                <c:pt idx="25">
                  <c:v>238</c:v>
                </c:pt>
                <c:pt idx="26">
                  <c:v>261</c:v>
                </c:pt>
                <c:pt idx="27">
                  <c:v>199</c:v>
                </c:pt>
                <c:pt idx="28">
                  <c:v>733</c:v>
                </c:pt>
                <c:pt idx="29">
                  <c:v>380</c:v>
                </c:pt>
                <c:pt idx="30">
                  <c:v>567</c:v>
                </c:pt>
                <c:pt idx="31">
                  <c:v>325</c:v>
                </c:pt>
                <c:pt idx="32">
                  <c:v>467</c:v>
                </c:pt>
                <c:pt idx="33">
                  <c:v>1238</c:v>
                </c:pt>
                <c:pt idx="34">
                  <c:v>635</c:v>
                </c:pt>
                <c:pt idx="35">
                  <c:v>376</c:v>
                </c:pt>
                <c:pt idx="36">
                  <c:v>240</c:v>
                </c:pt>
                <c:pt idx="37">
                  <c:v>223</c:v>
                </c:pt>
                <c:pt idx="38">
                  <c:v>228</c:v>
                </c:pt>
                <c:pt idx="39">
                  <c:v>297</c:v>
                </c:pt>
                <c:pt idx="40">
                  <c:v>628</c:v>
                </c:pt>
                <c:pt idx="41">
                  <c:v>465</c:v>
                </c:pt>
                <c:pt idx="42">
                  <c:v>339</c:v>
                </c:pt>
                <c:pt idx="43">
                  <c:v>273</c:v>
                </c:pt>
                <c:pt idx="44">
                  <c:v>400</c:v>
                </c:pt>
              </c:numCache>
            </c:numRef>
          </c:val>
          <c:extLst>
            <c:ext xmlns:c16="http://schemas.microsoft.com/office/drawing/2014/chart" uri="{C3380CC4-5D6E-409C-BE32-E72D297353CC}">
              <c16:uniqueId val="{00000000-DEED-41D0-B9A7-9FB671620B1C}"/>
            </c:ext>
          </c:extLst>
        </c:ser>
        <c:ser>
          <c:idx val="1"/>
          <c:order val="1"/>
          <c:tx>
            <c:strRef>
              <c:f>Sheet1!$C$1</c:f>
              <c:strCache>
                <c:ptCount val="1"/>
                <c:pt idx="0">
                  <c:v>Column1</c:v>
                </c:pt>
              </c:strCache>
            </c:strRef>
          </c:tx>
          <c:spPr>
            <a:solidFill>
              <a:schemeClr val="accent2"/>
            </a:solidFill>
            <a:ln>
              <a:noFill/>
            </a:ln>
            <a:effectLst/>
          </c:spPr>
          <c:invertIfNegative val="0"/>
          <c:cat>
            <c:numRef>
              <c:f>Sheet1!$A$2:$A$46</c:f>
              <c:numCache>
                <c:formatCode>mmm\-yy</c:formatCode>
                <c:ptCount val="45"/>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pt idx="13">
                  <c:v>45108</c:v>
                </c:pt>
                <c:pt idx="14">
                  <c:v>45139</c:v>
                </c:pt>
                <c:pt idx="15">
                  <c:v>45170</c:v>
                </c:pt>
                <c:pt idx="16">
                  <c:v>45200</c:v>
                </c:pt>
                <c:pt idx="17">
                  <c:v>45231</c:v>
                </c:pt>
                <c:pt idx="18">
                  <c:v>45261</c:v>
                </c:pt>
                <c:pt idx="19">
                  <c:v>45292</c:v>
                </c:pt>
                <c:pt idx="20">
                  <c:v>45323</c:v>
                </c:pt>
                <c:pt idx="21">
                  <c:v>45352</c:v>
                </c:pt>
                <c:pt idx="22">
                  <c:v>45383</c:v>
                </c:pt>
                <c:pt idx="23">
                  <c:v>45413</c:v>
                </c:pt>
                <c:pt idx="24">
                  <c:v>45444</c:v>
                </c:pt>
                <c:pt idx="25">
                  <c:v>45474</c:v>
                </c:pt>
                <c:pt idx="26">
                  <c:v>45505</c:v>
                </c:pt>
                <c:pt idx="27">
                  <c:v>45536</c:v>
                </c:pt>
                <c:pt idx="28">
                  <c:v>45566</c:v>
                </c:pt>
                <c:pt idx="29">
                  <c:v>45597</c:v>
                </c:pt>
                <c:pt idx="30">
                  <c:v>45627</c:v>
                </c:pt>
                <c:pt idx="31">
                  <c:v>45658</c:v>
                </c:pt>
                <c:pt idx="32">
                  <c:v>45689</c:v>
                </c:pt>
                <c:pt idx="33">
                  <c:v>45717</c:v>
                </c:pt>
                <c:pt idx="34">
                  <c:v>45748</c:v>
                </c:pt>
                <c:pt idx="35">
                  <c:v>45778</c:v>
                </c:pt>
                <c:pt idx="36">
                  <c:v>45809</c:v>
                </c:pt>
                <c:pt idx="37">
                  <c:v>45839</c:v>
                </c:pt>
                <c:pt idx="38">
                  <c:v>45870</c:v>
                </c:pt>
                <c:pt idx="39">
                  <c:v>45901</c:v>
                </c:pt>
                <c:pt idx="40">
                  <c:v>45931</c:v>
                </c:pt>
                <c:pt idx="41">
                  <c:v>45962</c:v>
                </c:pt>
                <c:pt idx="42">
                  <c:v>45992</c:v>
                </c:pt>
                <c:pt idx="43">
                  <c:v>46023</c:v>
                </c:pt>
                <c:pt idx="44">
                  <c:v>46054</c:v>
                </c:pt>
              </c:numCache>
            </c:numRef>
          </c:cat>
          <c:val>
            <c:numRef>
              <c:f>Sheet1!$C$2:$C$46</c:f>
              <c:numCache>
                <c:formatCode>General</c:formatCode>
                <c:ptCount val="45"/>
              </c:numCache>
            </c:numRef>
          </c:val>
          <c:extLst>
            <c:ext xmlns:c16="http://schemas.microsoft.com/office/drawing/2014/chart" uri="{C3380CC4-5D6E-409C-BE32-E72D297353CC}">
              <c16:uniqueId val="{00000001-DEED-41D0-B9A7-9FB671620B1C}"/>
            </c:ext>
          </c:extLst>
        </c:ser>
        <c:ser>
          <c:idx val="2"/>
          <c:order val="2"/>
          <c:tx>
            <c:strRef>
              <c:f>Sheet1!$D$1</c:f>
              <c:strCache>
                <c:ptCount val="1"/>
                <c:pt idx="0">
                  <c:v>Column2</c:v>
                </c:pt>
              </c:strCache>
            </c:strRef>
          </c:tx>
          <c:spPr>
            <a:solidFill>
              <a:schemeClr val="accent3"/>
            </a:solidFill>
            <a:ln>
              <a:noFill/>
            </a:ln>
            <a:effectLst/>
          </c:spPr>
          <c:invertIfNegative val="0"/>
          <c:cat>
            <c:numRef>
              <c:f>Sheet1!$A$2:$A$46</c:f>
              <c:numCache>
                <c:formatCode>mmm\-yy</c:formatCode>
                <c:ptCount val="45"/>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pt idx="13">
                  <c:v>45108</c:v>
                </c:pt>
                <c:pt idx="14">
                  <c:v>45139</c:v>
                </c:pt>
                <c:pt idx="15">
                  <c:v>45170</c:v>
                </c:pt>
                <c:pt idx="16">
                  <c:v>45200</c:v>
                </c:pt>
                <c:pt idx="17">
                  <c:v>45231</c:v>
                </c:pt>
                <c:pt idx="18">
                  <c:v>45261</c:v>
                </c:pt>
                <c:pt idx="19">
                  <c:v>45292</c:v>
                </c:pt>
                <c:pt idx="20">
                  <c:v>45323</c:v>
                </c:pt>
                <c:pt idx="21">
                  <c:v>45352</c:v>
                </c:pt>
                <c:pt idx="22">
                  <c:v>45383</c:v>
                </c:pt>
                <c:pt idx="23">
                  <c:v>45413</c:v>
                </c:pt>
                <c:pt idx="24">
                  <c:v>45444</c:v>
                </c:pt>
                <c:pt idx="25">
                  <c:v>45474</c:v>
                </c:pt>
                <c:pt idx="26">
                  <c:v>45505</c:v>
                </c:pt>
                <c:pt idx="27">
                  <c:v>45536</c:v>
                </c:pt>
                <c:pt idx="28">
                  <c:v>45566</c:v>
                </c:pt>
                <c:pt idx="29">
                  <c:v>45597</c:v>
                </c:pt>
                <c:pt idx="30">
                  <c:v>45627</c:v>
                </c:pt>
                <c:pt idx="31">
                  <c:v>45658</c:v>
                </c:pt>
                <c:pt idx="32">
                  <c:v>45689</c:v>
                </c:pt>
                <c:pt idx="33">
                  <c:v>45717</c:v>
                </c:pt>
                <c:pt idx="34">
                  <c:v>45748</c:v>
                </c:pt>
                <c:pt idx="35">
                  <c:v>45778</c:v>
                </c:pt>
                <c:pt idx="36">
                  <c:v>45809</c:v>
                </c:pt>
                <c:pt idx="37">
                  <c:v>45839</c:v>
                </c:pt>
                <c:pt idx="38">
                  <c:v>45870</c:v>
                </c:pt>
                <c:pt idx="39">
                  <c:v>45901</c:v>
                </c:pt>
                <c:pt idx="40">
                  <c:v>45931</c:v>
                </c:pt>
                <c:pt idx="41">
                  <c:v>45962</c:v>
                </c:pt>
                <c:pt idx="42">
                  <c:v>45992</c:v>
                </c:pt>
                <c:pt idx="43">
                  <c:v>46023</c:v>
                </c:pt>
                <c:pt idx="44">
                  <c:v>46054</c:v>
                </c:pt>
              </c:numCache>
            </c:numRef>
          </c:cat>
          <c:val>
            <c:numRef>
              <c:f>Sheet1!$D$2:$D$46</c:f>
              <c:numCache>
                <c:formatCode>General</c:formatCode>
                <c:ptCount val="45"/>
              </c:numCache>
            </c:numRef>
          </c:val>
          <c:extLst>
            <c:ext xmlns:c16="http://schemas.microsoft.com/office/drawing/2014/chart" uri="{C3380CC4-5D6E-409C-BE32-E72D297353CC}">
              <c16:uniqueId val="{00000002-DEED-41D0-B9A7-9FB671620B1C}"/>
            </c:ext>
          </c:extLst>
        </c:ser>
        <c:dLbls>
          <c:showLegendKey val="0"/>
          <c:showVal val="0"/>
          <c:showCatName val="0"/>
          <c:showSerName val="0"/>
          <c:showPercent val="0"/>
          <c:showBubbleSize val="0"/>
        </c:dLbls>
        <c:gapWidth val="150"/>
        <c:axId val="344770744"/>
        <c:axId val="344769176"/>
      </c:barChart>
      <c:dateAx>
        <c:axId val="34477074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769176"/>
        <c:crosses val="autoZero"/>
        <c:auto val="1"/>
        <c:lblOffset val="100"/>
        <c:baseTimeUnit val="months"/>
      </c:dateAx>
      <c:valAx>
        <c:axId val="344769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770744"/>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 doze %</c:v>
                </c:pt>
              </c:strCache>
            </c:strRef>
          </c:tx>
          <c:explosion val="34"/>
          <c:dPt>
            <c:idx val="0"/>
            <c:bubble3D val="0"/>
            <c:explosion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917-4D53-B6A8-6B96B01D9167}"/>
              </c:ext>
            </c:extLst>
          </c:dPt>
          <c:dPt>
            <c:idx val="1"/>
            <c:bubble3D val="0"/>
            <c:explosion val="28"/>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B917-4D53-B6A8-6B96B01D916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917-4D53-B6A8-6B96B01D916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917-4D53-B6A8-6B96B01D9167}"/>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muški</c:v>
                </c:pt>
                <c:pt idx="1">
                  <c:v>ženski</c:v>
                </c:pt>
              </c:strCache>
            </c:strRef>
          </c:cat>
          <c:val>
            <c:numRef>
              <c:f>Sheet1!$B$2:$B$5</c:f>
              <c:numCache>
                <c:formatCode>0.00%</c:formatCode>
                <c:ptCount val="4"/>
                <c:pt idx="0">
                  <c:v>0.2427</c:v>
                </c:pt>
                <c:pt idx="1">
                  <c:v>0.75729999999999997</c:v>
                </c:pt>
              </c:numCache>
            </c:numRef>
          </c:val>
          <c:extLst>
            <c:ext xmlns:c16="http://schemas.microsoft.com/office/drawing/2014/chart" uri="{C3380CC4-5D6E-409C-BE32-E72D297353CC}">
              <c16:uniqueId val="{00000008-B917-4D53-B6A8-6B96B01D9167}"/>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dirty="0"/>
              <a:t>N=25761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obuhvat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Sheet1!$B$2:$B$15</c:f>
              <c:numCache>
                <c:formatCode>General</c:formatCode>
                <c:ptCount val="14"/>
                <c:pt idx="0">
                  <c:v>1.1200000000000001</c:v>
                </c:pt>
                <c:pt idx="1">
                  <c:v>5.94</c:v>
                </c:pt>
                <c:pt idx="2">
                  <c:v>9.2799999999999994</c:v>
                </c:pt>
                <c:pt idx="3">
                  <c:v>10.81</c:v>
                </c:pt>
                <c:pt idx="4">
                  <c:v>13.25</c:v>
                </c:pt>
                <c:pt idx="5">
                  <c:v>15.64</c:v>
                </c:pt>
                <c:pt idx="6">
                  <c:v>17.86</c:v>
                </c:pt>
                <c:pt idx="7">
                  <c:v>19.23</c:v>
                </c:pt>
                <c:pt idx="8">
                  <c:v>15.86</c:v>
                </c:pt>
                <c:pt idx="9">
                  <c:v>9.34</c:v>
                </c:pt>
                <c:pt idx="10">
                  <c:v>3.9</c:v>
                </c:pt>
                <c:pt idx="11">
                  <c:v>2.2000000000000002</c:v>
                </c:pt>
                <c:pt idx="12">
                  <c:v>0.92</c:v>
                </c:pt>
                <c:pt idx="13">
                  <c:v>0.25</c:v>
                </c:pt>
              </c:numCache>
            </c:numRef>
          </c:val>
          <c:extLst>
            <c:ext xmlns:c16="http://schemas.microsoft.com/office/drawing/2014/chart" uri="{C3380CC4-5D6E-409C-BE32-E72D297353CC}">
              <c16:uniqueId val="{00000000-DB62-4E9F-88E3-1A0A8A2085E8}"/>
            </c:ext>
          </c:extLst>
        </c:ser>
        <c:ser>
          <c:idx val="1"/>
          <c:order val="1"/>
          <c:tx>
            <c:strRef>
              <c:f>Sheet1!$C$1</c:f>
              <c:strCache>
                <c:ptCount val="1"/>
                <c:pt idx="0">
                  <c:v>Column1</c:v>
                </c:pt>
              </c:strCache>
            </c:strRef>
          </c:tx>
          <c:spPr>
            <a:solidFill>
              <a:schemeClr val="accent2"/>
            </a:solidFill>
            <a:ln>
              <a:noFill/>
            </a:ln>
            <a:effectLst/>
          </c:spPr>
          <c:invertIfNegative val="0"/>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Sheet1!$C$2:$C$15</c:f>
              <c:numCache>
                <c:formatCode>General</c:formatCode>
                <c:ptCount val="14"/>
              </c:numCache>
            </c:numRef>
          </c:val>
          <c:extLst>
            <c:ext xmlns:c16="http://schemas.microsoft.com/office/drawing/2014/chart" uri="{C3380CC4-5D6E-409C-BE32-E72D297353CC}">
              <c16:uniqueId val="{00000001-DB62-4E9F-88E3-1A0A8A2085E8}"/>
            </c:ext>
          </c:extLst>
        </c:ser>
        <c:ser>
          <c:idx val="2"/>
          <c:order val="2"/>
          <c:tx>
            <c:strRef>
              <c:f>Sheet1!$D$1</c:f>
              <c:strCache>
                <c:ptCount val="1"/>
                <c:pt idx="0">
                  <c:v>Column2</c:v>
                </c:pt>
              </c:strCache>
            </c:strRef>
          </c:tx>
          <c:spPr>
            <a:solidFill>
              <a:schemeClr val="accent3"/>
            </a:solidFill>
            <a:ln>
              <a:noFill/>
            </a:ln>
            <a:effectLst/>
          </c:spPr>
          <c:invertIfNegative val="0"/>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Sheet1!$D$2:$D$15</c:f>
              <c:numCache>
                <c:formatCode>General</c:formatCode>
                <c:ptCount val="14"/>
              </c:numCache>
            </c:numRef>
          </c:val>
          <c:extLst>
            <c:ext xmlns:c16="http://schemas.microsoft.com/office/drawing/2014/chart" uri="{C3380CC4-5D6E-409C-BE32-E72D297353CC}">
              <c16:uniqueId val="{00000002-DB62-4E9F-88E3-1A0A8A2085E8}"/>
            </c:ext>
          </c:extLst>
        </c:ser>
        <c:dLbls>
          <c:showLegendKey val="0"/>
          <c:showVal val="0"/>
          <c:showCatName val="0"/>
          <c:showSerName val="0"/>
          <c:showPercent val="0"/>
          <c:showBubbleSize val="0"/>
        </c:dLbls>
        <c:gapWidth val="219"/>
        <c:overlap val="-27"/>
        <c:axId val="344773880"/>
        <c:axId val="344774272"/>
      </c:barChart>
      <c:catAx>
        <c:axId val="34477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774272"/>
        <c:crosses val="autoZero"/>
        <c:auto val="1"/>
        <c:lblAlgn val="ctr"/>
        <c:lblOffset val="100"/>
        <c:noMultiLvlLbl val="0"/>
      </c:catAx>
      <c:valAx>
        <c:axId val="3447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773880"/>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2-03T09:54:59.650" idx="10">
    <p:pos x="6639" y="2393"/>
    <p:text>ažurirati podatak recimo do 20.03.2025</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F494F-9195-428A-B702-3B665B4D18D3}"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n-US"/>
        </a:p>
      </dgm:t>
    </dgm:pt>
    <dgm:pt modelId="{D1F5CA0E-DF71-4DFA-A44B-9BB9AF3152DE}">
      <dgm:prSet phldrT="[Text]" custT="1"/>
      <dgm:spPr/>
      <dgm:t>
        <a:bodyPr/>
        <a:lstStyle/>
        <a:p>
          <a:pPr algn="l"/>
          <a:r>
            <a:rPr lang="sr-Latn-RS" sz="1800" b="1" dirty="0"/>
            <a:t>90%DEVOJČICA KOMPLETNO VAKCINISANIH DO 15 GOD.</a:t>
          </a:r>
          <a:endParaRPr lang="en-US" sz="1800" b="1" dirty="0"/>
        </a:p>
      </dgm:t>
    </dgm:pt>
    <dgm:pt modelId="{CA065255-0D82-4BD3-A3EC-38A7D32E502B}" type="parTrans" cxnId="{33CD43F7-E10D-431D-9191-ADECBA844834}">
      <dgm:prSet/>
      <dgm:spPr/>
      <dgm:t>
        <a:bodyPr/>
        <a:lstStyle/>
        <a:p>
          <a:endParaRPr lang="en-US"/>
        </a:p>
      </dgm:t>
    </dgm:pt>
    <dgm:pt modelId="{CD6C89C5-A13F-45E3-AFE8-30E6C4CADBD5}" type="sibTrans" cxnId="{33CD43F7-E10D-431D-9191-ADECBA844834}">
      <dgm:prSet/>
      <dgm:spPr/>
      <dgm:t>
        <a:bodyPr/>
        <a:lstStyle/>
        <a:p>
          <a:endParaRPr lang="en-US"/>
        </a:p>
      </dgm:t>
    </dgm:pt>
    <dgm:pt modelId="{E1D61C85-B644-433C-B86C-8047D220D166}">
      <dgm:prSet phldrT="[Text]" custT="1"/>
      <dgm:spPr/>
      <dgm:t>
        <a:bodyPr/>
        <a:lstStyle/>
        <a:p>
          <a:r>
            <a:rPr lang="sr-Latn-RS" sz="2000" b="1" dirty="0"/>
            <a:t>70%ŽENA SKRINING DO 35. god. I PONOVO  DO 45. god.</a:t>
          </a:r>
          <a:endParaRPr lang="en-US" sz="2000" b="1" dirty="0"/>
        </a:p>
      </dgm:t>
    </dgm:pt>
    <dgm:pt modelId="{8F627C66-055F-48E0-A5A0-E8AA25DCC742}" type="parTrans" cxnId="{C3A95B51-8559-4242-883A-2E9D83ED4D1B}">
      <dgm:prSet/>
      <dgm:spPr/>
      <dgm:t>
        <a:bodyPr/>
        <a:lstStyle/>
        <a:p>
          <a:endParaRPr lang="en-US"/>
        </a:p>
      </dgm:t>
    </dgm:pt>
    <dgm:pt modelId="{1518CB3C-E94F-4920-91DB-2F01DC81496B}" type="sibTrans" cxnId="{C3A95B51-8559-4242-883A-2E9D83ED4D1B}">
      <dgm:prSet/>
      <dgm:spPr/>
      <dgm:t>
        <a:bodyPr/>
        <a:lstStyle/>
        <a:p>
          <a:endParaRPr lang="en-US"/>
        </a:p>
      </dgm:t>
    </dgm:pt>
    <dgm:pt modelId="{19CD736A-A1FB-44A8-B4FF-83CAB21B6F2B}">
      <dgm:prSet phldrT="[Text]" custT="1"/>
      <dgm:spPr/>
      <dgm:t>
        <a:bodyPr/>
        <a:lstStyle/>
        <a:p>
          <a:r>
            <a:rPr lang="sr-Latn-RS" sz="2000" b="1" dirty="0"/>
            <a:t>IZLEČENO 90%ŽENA SA CERVIKLNIM KARCINOMOM</a:t>
          </a:r>
          <a:endParaRPr lang="en-US" sz="2000" b="1" dirty="0"/>
        </a:p>
      </dgm:t>
    </dgm:pt>
    <dgm:pt modelId="{02935EC3-A889-4595-B411-A4DC508F8700}" type="parTrans" cxnId="{BFA51D6D-EC1E-4281-A85A-BB175B3F8FEA}">
      <dgm:prSet/>
      <dgm:spPr/>
      <dgm:t>
        <a:bodyPr/>
        <a:lstStyle/>
        <a:p>
          <a:endParaRPr lang="en-US"/>
        </a:p>
      </dgm:t>
    </dgm:pt>
    <dgm:pt modelId="{C26D507E-61D2-46F5-9F1F-5C30E79B5E83}" type="sibTrans" cxnId="{BFA51D6D-EC1E-4281-A85A-BB175B3F8FEA}">
      <dgm:prSet/>
      <dgm:spPr/>
      <dgm:t>
        <a:bodyPr/>
        <a:lstStyle/>
        <a:p>
          <a:endParaRPr lang="en-US"/>
        </a:p>
      </dgm:t>
    </dgm:pt>
    <dgm:pt modelId="{49772309-A5B8-4B07-BBEA-ACFB16D36C41}">
      <dgm:prSet/>
      <dgm:spPr/>
      <dgm:t>
        <a:bodyPr/>
        <a:lstStyle/>
        <a:p>
          <a:r>
            <a:rPr lang="sr-Latn-RS" dirty="0"/>
            <a:t>90%</a:t>
          </a:r>
          <a:endParaRPr lang="en-US" dirty="0"/>
        </a:p>
      </dgm:t>
    </dgm:pt>
    <dgm:pt modelId="{8ADEAE79-6EA5-45D7-A3E6-832A2D20D49D}" type="parTrans" cxnId="{C1ED5AC1-1CC7-4173-B453-4B6D5D5BA087}">
      <dgm:prSet/>
      <dgm:spPr/>
      <dgm:t>
        <a:bodyPr/>
        <a:lstStyle/>
        <a:p>
          <a:endParaRPr lang="en-US"/>
        </a:p>
      </dgm:t>
    </dgm:pt>
    <dgm:pt modelId="{E198A0B6-5FF0-4039-B2E6-A70C4F37B208}" type="sibTrans" cxnId="{C1ED5AC1-1CC7-4173-B453-4B6D5D5BA087}">
      <dgm:prSet/>
      <dgm:spPr/>
      <dgm:t>
        <a:bodyPr/>
        <a:lstStyle/>
        <a:p>
          <a:endParaRPr lang="en-US"/>
        </a:p>
      </dgm:t>
    </dgm:pt>
    <dgm:pt modelId="{55A4B172-FEE8-4C92-B8CB-AB76F0EFC8F2}">
      <dgm:prSet/>
      <dgm:spPr/>
      <dgm:t>
        <a:bodyPr/>
        <a:lstStyle/>
        <a:p>
          <a:r>
            <a:rPr lang="sr-Latn-RS" dirty="0"/>
            <a:t>70%</a:t>
          </a:r>
          <a:endParaRPr lang="en-US" dirty="0"/>
        </a:p>
      </dgm:t>
    </dgm:pt>
    <dgm:pt modelId="{CED32D7B-98E0-4397-8409-86BC2D833DEB}" type="parTrans" cxnId="{91ECB095-2DCF-4482-8E5A-B73DCFFA79C9}">
      <dgm:prSet/>
      <dgm:spPr/>
      <dgm:t>
        <a:bodyPr/>
        <a:lstStyle/>
        <a:p>
          <a:endParaRPr lang="en-US"/>
        </a:p>
      </dgm:t>
    </dgm:pt>
    <dgm:pt modelId="{56D3D434-89D6-467A-9E7A-FEDE40885431}" type="sibTrans" cxnId="{91ECB095-2DCF-4482-8E5A-B73DCFFA79C9}">
      <dgm:prSet/>
      <dgm:spPr/>
      <dgm:t>
        <a:bodyPr/>
        <a:lstStyle/>
        <a:p>
          <a:endParaRPr lang="en-US"/>
        </a:p>
      </dgm:t>
    </dgm:pt>
    <dgm:pt modelId="{2B8EF160-54E0-4656-A2F8-F7CDD4B9B331}">
      <dgm:prSet/>
      <dgm:spPr/>
      <dgm:t>
        <a:bodyPr/>
        <a:lstStyle/>
        <a:p>
          <a:r>
            <a:rPr lang="sr-Latn-RS" dirty="0"/>
            <a:t>90%</a:t>
          </a:r>
          <a:endParaRPr lang="en-US" dirty="0"/>
        </a:p>
      </dgm:t>
    </dgm:pt>
    <dgm:pt modelId="{A66E5B2B-DB49-4068-ADDD-7C66175BFDAF}" type="parTrans" cxnId="{4AFE7CCA-F4F8-4BF7-9819-4AD18092D3D1}">
      <dgm:prSet/>
      <dgm:spPr/>
      <dgm:t>
        <a:bodyPr/>
        <a:lstStyle/>
        <a:p>
          <a:endParaRPr lang="en-US"/>
        </a:p>
      </dgm:t>
    </dgm:pt>
    <dgm:pt modelId="{EE9B5CEE-BA8F-43D8-8182-4D272CA87474}" type="sibTrans" cxnId="{4AFE7CCA-F4F8-4BF7-9819-4AD18092D3D1}">
      <dgm:prSet/>
      <dgm:spPr/>
      <dgm:t>
        <a:bodyPr/>
        <a:lstStyle/>
        <a:p>
          <a:endParaRPr lang="en-US"/>
        </a:p>
      </dgm:t>
    </dgm:pt>
    <dgm:pt modelId="{04B3CA34-B1DA-4B2E-88B6-8D8505335E59}" type="pres">
      <dgm:prSet presAssocID="{FDFF494F-9195-428A-B702-3B665B4D18D3}" presName="diagram" presStyleCnt="0">
        <dgm:presLayoutVars>
          <dgm:dir/>
          <dgm:animLvl val="lvl"/>
          <dgm:resizeHandles val="exact"/>
        </dgm:presLayoutVars>
      </dgm:prSet>
      <dgm:spPr/>
      <dgm:t>
        <a:bodyPr/>
        <a:lstStyle/>
        <a:p>
          <a:endParaRPr lang="en-US"/>
        </a:p>
      </dgm:t>
    </dgm:pt>
    <dgm:pt modelId="{28080C86-EC75-4C40-9300-0C38D56F0315}" type="pres">
      <dgm:prSet presAssocID="{D1F5CA0E-DF71-4DFA-A44B-9BB9AF3152DE}" presName="compNode" presStyleCnt="0"/>
      <dgm:spPr/>
    </dgm:pt>
    <dgm:pt modelId="{922EBFC8-F9D6-413F-85D9-41A301AFB871}" type="pres">
      <dgm:prSet presAssocID="{D1F5CA0E-DF71-4DFA-A44B-9BB9AF3152DE}" presName="childRect" presStyleLbl="bgAcc1" presStyleIdx="0" presStyleCnt="3" custScaleX="95423" custScaleY="149436" custLinFactNeighborX="9955" custLinFactNeighborY="11392">
        <dgm:presLayoutVars>
          <dgm:bulletEnabled val="1"/>
        </dgm:presLayoutVars>
      </dgm:prSet>
      <dgm:spPr/>
      <dgm:t>
        <a:bodyPr/>
        <a:lstStyle/>
        <a:p>
          <a:endParaRPr lang="en-US"/>
        </a:p>
      </dgm:t>
    </dgm:pt>
    <dgm:pt modelId="{DC9939E6-1539-4C01-8C94-D684D3E5FE17}" type="pres">
      <dgm:prSet presAssocID="{D1F5CA0E-DF71-4DFA-A44B-9BB9AF3152DE}" presName="parentText" presStyleLbl="node1" presStyleIdx="0" presStyleCnt="0">
        <dgm:presLayoutVars>
          <dgm:chMax val="0"/>
          <dgm:bulletEnabled val="1"/>
        </dgm:presLayoutVars>
      </dgm:prSet>
      <dgm:spPr/>
      <dgm:t>
        <a:bodyPr/>
        <a:lstStyle/>
        <a:p>
          <a:endParaRPr lang="en-US"/>
        </a:p>
      </dgm:t>
    </dgm:pt>
    <dgm:pt modelId="{FFA7A5AD-CC07-4A2A-AB13-8F09BE6CD3B3}" type="pres">
      <dgm:prSet presAssocID="{D1F5CA0E-DF71-4DFA-A44B-9BB9AF3152DE}" presName="parentRect" presStyleLbl="alignNode1" presStyleIdx="0" presStyleCnt="3" custScaleX="93639" custScaleY="127494" custLinFactY="-9319" custLinFactNeighborX="10301" custLinFactNeighborY="-100000"/>
      <dgm:spPr/>
      <dgm:t>
        <a:bodyPr/>
        <a:lstStyle/>
        <a:p>
          <a:endParaRPr lang="en-US"/>
        </a:p>
      </dgm:t>
    </dgm:pt>
    <dgm:pt modelId="{2BB25598-6E7D-4166-AB15-DCC9B275F229}" type="pres">
      <dgm:prSet presAssocID="{D1F5CA0E-DF71-4DFA-A44B-9BB9AF3152DE}" presName="adorn" presStyleLbl="fgAccFollowNode1" presStyleIdx="0" presStyleCnt="3" custScaleX="149932" custScaleY="118493" custLinFactNeighborX="-5005" custLinFactNeighborY="13347"/>
      <dgm:spPr>
        <a:blipFill rotWithShape="1">
          <a:blip xmlns:r="http://schemas.openxmlformats.org/officeDocument/2006/relationships" r:embed="rId1"/>
          <a:stretch>
            <a:fillRect/>
          </a:stretch>
        </a:blipFill>
      </dgm:spPr>
    </dgm:pt>
    <dgm:pt modelId="{C7F350AF-11A7-4C82-92A2-328C26519619}" type="pres">
      <dgm:prSet presAssocID="{CD6C89C5-A13F-45E3-AFE8-30E6C4CADBD5}" presName="sibTrans" presStyleLbl="sibTrans2D1" presStyleIdx="0" presStyleCnt="0"/>
      <dgm:spPr/>
      <dgm:t>
        <a:bodyPr/>
        <a:lstStyle/>
        <a:p>
          <a:endParaRPr lang="en-US"/>
        </a:p>
      </dgm:t>
    </dgm:pt>
    <dgm:pt modelId="{69EE6764-EAFC-4DBA-A248-0D82255B7A95}" type="pres">
      <dgm:prSet presAssocID="{E1D61C85-B644-433C-B86C-8047D220D166}" presName="compNode" presStyleCnt="0"/>
      <dgm:spPr/>
    </dgm:pt>
    <dgm:pt modelId="{B16A79DE-8F24-49C5-A053-865659FF3796}" type="pres">
      <dgm:prSet presAssocID="{E1D61C85-B644-433C-B86C-8047D220D166}" presName="childRect" presStyleLbl="bgAcc1" presStyleIdx="1" presStyleCnt="3" custScaleY="156025" custLinFactNeighborX="2351" custLinFactNeighborY="13046">
        <dgm:presLayoutVars>
          <dgm:bulletEnabled val="1"/>
        </dgm:presLayoutVars>
      </dgm:prSet>
      <dgm:spPr/>
      <dgm:t>
        <a:bodyPr/>
        <a:lstStyle/>
        <a:p>
          <a:endParaRPr lang="en-US"/>
        </a:p>
      </dgm:t>
    </dgm:pt>
    <dgm:pt modelId="{27E23E86-F682-4B25-BC17-2AB22F8B215D}" type="pres">
      <dgm:prSet presAssocID="{E1D61C85-B644-433C-B86C-8047D220D166}" presName="parentText" presStyleLbl="node1" presStyleIdx="0" presStyleCnt="0">
        <dgm:presLayoutVars>
          <dgm:chMax val="0"/>
          <dgm:bulletEnabled val="1"/>
        </dgm:presLayoutVars>
      </dgm:prSet>
      <dgm:spPr/>
      <dgm:t>
        <a:bodyPr/>
        <a:lstStyle/>
        <a:p>
          <a:endParaRPr lang="en-US"/>
        </a:p>
      </dgm:t>
    </dgm:pt>
    <dgm:pt modelId="{7CD6815E-D27C-4CA0-9F99-A59D4B7320B9}" type="pres">
      <dgm:prSet presAssocID="{E1D61C85-B644-433C-B86C-8047D220D166}" presName="parentRect" presStyleLbl="alignNode1" presStyleIdx="1" presStyleCnt="3" custScaleX="99448" custScaleY="155429" custLinFactY="-3749" custLinFactNeighborX="2593" custLinFactNeighborY="-100000"/>
      <dgm:spPr/>
      <dgm:t>
        <a:bodyPr/>
        <a:lstStyle/>
        <a:p>
          <a:endParaRPr lang="en-US"/>
        </a:p>
      </dgm:t>
    </dgm:pt>
    <dgm:pt modelId="{4F5387AE-C019-4A9F-95D0-C2AB47BF28E2}" type="pres">
      <dgm:prSet presAssocID="{E1D61C85-B644-433C-B86C-8047D220D166}" presName="adorn" presStyleLbl="fgAccFollowNode1" presStyleIdx="1" presStyleCnt="3" custScaleX="145485" custScaleY="122331" custLinFactNeighborX="-8532" custLinFactNeighborY="37541"/>
      <dgm:spPr>
        <a:blipFill rotWithShape="1">
          <a:blip xmlns:r="http://schemas.openxmlformats.org/officeDocument/2006/relationships" r:embed="rId2"/>
          <a:stretch>
            <a:fillRect/>
          </a:stretch>
        </a:blipFill>
      </dgm:spPr>
    </dgm:pt>
    <dgm:pt modelId="{1B231751-7C88-4435-9EC4-22E79C57A28A}" type="pres">
      <dgm:prSet presAssocID="{1518CB3C-E94F-4920-91DB-2F01DC81496B}" presName="sibTrans" presStyleLbl="sibTrans2D1" presStyleIdx="0" presStyleCnt="0"/>
      <dgm:spPr/>
      <dgm:t>
        <a:bodyPr/>
        <a:lstStyle/>
        <a:p>
          <a:endParaRPr lang="en-US"/>
        </a:p>
      </dgm:t>
    </dgm:pt>
    <dgm:pt modelId="{A1B51B8D-43F9-439A-9BB3-6B300B05BC1E}" type="pres">
      <dgm:prSet presAssocID="{19CD736A-A1FB-44A8-B4FF-83CAB21B6F2B}" presName="compNode" presStyleCnt="0"/>
      <dgm:spPr/>
    </dgm:pt>
    <dgm:pt modelId="{58A3D644-5F97-4A85-8729-F6301FCD97F2}" type="pres">
      <dgm:prSet presAssocID="{19CD736A-A1FB-44A8-B4FF-83CAB21B6F2B}" presName="childRect" presStyleLbl="bgAcc1" presStyleIdx="2" presStyleCnt="3">
        <dgm:presLayoutVars>
          <dgm:bulletEnabled val="1"/>
        </dgm:presLayoutVars>
      </dgm:prSet>
      <dgm:spPr/>
      <dgm:t>
        <a:bodyPr/>
        <a:lstStyle/>
        <a:p>
          <a:endParaRPr lang="en-US"/>
        </a:p>
      </dgm:t>
    </dgm:pt>
    <dgm:pt modelId="{EBA40623-EB5E-4C73-BFAF-15A7426CA6E5}" type="pres">
      <dgm:prSet presAssocID="{19CD736A-A1FB-44A8-B4FF-83CAB21B6F2B}" presName="parentText" presStyleLbl="node1" presStyleIdx="0" presStyleCnt="0">
        <dgm:presLayoutVars>
          <dgm:chMax val="0"/>
          <dgm:bulletEnabled val="1"/>
        </dgm:presLayoutVars>
      </dgm:prSet>
      <dgm:spPr/>
      <dgm:t>
        <a:bodyPr/>
        <a:lstStyle/>
        <a:p>
          <a:endParaRPr lang="en-US"/>
        </a:p>
      </dgm:t>
    </dgm:pt>
    <dgm:pt modelId="{E31801D3-DD18-425F-8648-6D24C88885F9}" type="pres">
      <dgm:prSet presAssocID="{19CD736A-A1FB-44A8-B4FF-83CAB21B6F2B}" presName="parentRect" presStyleLbl="alignNode1" presStyleIdx="2" presStyleCnt="3" custScaleY="145352" custLinFactNeighborX="-1308" custLinFactNeighborY="-73053"/>
      <dgm:spPr/>
      <dgm:t>
        <a:bodyPr/>
        <a:lstStyle/>
        <a:p>
          <a:endParaRPr lang="en-US"/>
        </a:p>
      </dgm:t>
    </dgm:pt>
    <dgm:pt modelId="{413B5663-1CC8-46D4-825B-FE08B87E8039}" type="pres">
      <dgm:prSet presAssocID="{19CD736A-A1FB-44A8-B4FF-83CAB21B6F2B}" presName="adorn" presStyleLbl="fgAccFollowNode1" presStyleIdx="2" presStyleCnt="3" custScaleX="144646" custScaleY="114181" custLinFactNeighborX="985" custLinFactNeighborY="34866"/>
      <dgm:spPr>
        <a:blipFill rotWithShape="1">
          <a:blip xmlns:r="http://schemas.openxmlformats.org/officeDocument/2006/relationships" r:embed="rId3"/>
          <a:stretch>
            <a:fillRect/>
          </a:stretch>
        </a:blipFill>
      </dgm:spPr>
    </dgm:pt>
  </dgm:ptLst>
  <dgm:cxnLst>
    <dgm:cxn modelId="{610A5C67-1387-46FB-93F2-79493FD25009}" type="presOf" srcId="{19CD736A-A1FB-44A8-B4FF-83CAB21B6F2B}" destId="{EBA40623-EB5E-4C73-BFAF-15A7426CA6E5}" srcOrd="0" destOrd="0" presId="urn:microsoft.com/office/officeart/2005/8/layout/bList2"/>
    <dgm:cxn modelId="{BFA51D6D-EC1E-4281-A85A-BB175B3F8FEA}" srcId="{FDFF494F-9195-428A-B702-3B665B4D18D3}" destId="{19CD736A-A1FB-44A8-B4FF-83CAB21B6F2B}" srcOrd="2" destOrd="0" parTransId="{02935EC3-A889-4595-B411-A4DC508F8700}" sibTransId="{C26D507E-61D2-46F5-9F1F-5C30E79B5E83}"/>
    <dgm:cxn modelId="{57CB2F41-0700-414C-AA38-23EA4DD97A8C}" type="presOf" srcId="{D1F5CA0E-DF71-4DFA-A44B-9BB9AF3152DE}" destId="{FFA7A5AD-CC07-4A2A-AB13-8F09BE6CD3B3}" srcOrd="1" destOrd="0" presId="urn:microsoft.com/office/officeart/2005/8/layout/bList2"/>
    <dgm:cxn modelId="{B1963162-57D3-4A0B-BB52-6D35C83674E9}" type="presOf" srcId="{E1D61C85-B644-433C-B86C-8047D220D166}" destId="{7CD6815E-D27C-4CA0-9F99-A59D4B7320B9}" srcOrd="1" destOrd="0" presId="urn:microsoft.com/office/officeart/2005/8/layout/bList2"/>
    <dgm:cxn modelId="{C3A95B51-8559-4242-883A-2E9D83ED4D1B}" srcId="{FDFF494F-9195-428A-B702-3B665B4D18D3}" destId="{E1D61C85-B644-433C-B86C-8047D220D166}" srcOrd="1" destOrd="0" parTransId="{8F627C66-055F-48E0-A5A0-E8AA25DCC742}" sibTransId="{1518CB3C-E94F-4920-91DB-2F01DC81496B}"/>
    <dgm:cxn modelId="{63CAA1BA-17F3-47AC-BD8A-9EA61C3D5309}" type="presOf" srcId="{CD6C89C5-A13F-45E3-AFE8-30E6C4CADBD5}" destId="{C7F350AF-11A7-4C82-92A2-328C26519619}" srcOrd="0" destOrd="0" presId="urn:microsoft.com/office/officeart/2005/8/layout/bList2"/>
    <dgm:cxn modelId="{33CD43F7-E10D-431D-9191-ADECBA844834}" srcId="{FDFF494F-9195-428A-B702-3B665B4D18D3}" destId="{D1F5CA0E-DF71-4DFA-A44B-9BB9AF3152DE}" srcOrd="0" destOrd="0" parTransId="{CA065255-0D82-4BD3-A3EC-38A7D32E502B}" sibTransId="{CD6C89C5-A13F-45E3-AFE8-30E6C4CADBD5}"/>
    <dgm:cxn modelId="{54B1C772-702F-46DA-8C2D-D7D29E2DB7E9}" type="presOf" srcId="{D1F5CA0E-DF71-4DFA-A44B-9BB9AF3152DE}" destId="{DC9939E6-1539-4C01-8C94-D684D3E5FE17}" srcOrd="0" destOrd="0" presId="urn:microsoft.com/office/officeart/2005/8/layout/bList2"/>
    <dgm:cxn modelId="{91ECB095-2DCF-4482-8E5A-B73DCFFA79C9}" srcId="{E1D61C85-B644-433C-B86C-8047D220D166}" destId="{55A4B172-FEE8-4C92-B8CB-AB76F0EFC8F2}" srcOrd="0" destOrd="0" parTransId="{CED32D7B-98E0-4397-8409-86BC2D833DEB}" sibTransId="{56D3D434-89D6-467A-9E7A-FEDE40885431}"/>
    <dgm:cxn modelId="{760DA851-F77C-4A99-AFDF-3301D6538BA5}" type="presOf" srcId="{19CD736A-A1FB-44A8-B4FF-83CAB21B6F2B}" destId="{E31801D3-DD18-425F-8648-6D24C88885F9}" srcOrd="1" destOrd="0" presId="urn:microsoft.com/office/officeart/2005/8/layout/bList2"/>
    <dgm:cxn modelId="{FD01FEE0-4B26-456B-B59C-F85D361F402C}" type="presOf" srcId="{49772309-A5B8-4B07-BBEA-ACFB16D36C41}" destId="{922EBFC8-F9D6-413F-85D9-41A301AFB871}" srcOrd="0" destOrd="0" presId="urn:microsoft.com/office/officeart/2005/8/layout/bList2"/>
    <dgm:cxn modelId="{3650DF92-0E47-4311-B7C0-0D5B6236FA8F}" type="presOf" srcId="{1518CB3C-E94F-4920-91DB-2F01DC81496B}" destId="{1B231751-7C88-4435-9EC4-22E79C57A28A}" srcOrd="0" destOrd="0" presId="urn:microsoft.com/office/officeart/2005/8/layout/bList2"/>
    <dgm:cxn modelId="{C1ED5AC1-1CC7-4173-B453-4B6D5D5BA087}" srcId="{D1F5CA0E-DF71-4DFA-A44B-9BB9AF3152DE}" destId="{49772309-A5B8-4B07-BBEA-ACFB16D36C41}" srcOrd="0" destOrd="0" parTransId="{8ADEAE79-6EA5-45D7-A3E6-832A2D20D49D}" sibTransId="{E198A0B6-5FF0-4039-B2E6-A70C4F37B208}"/>
    <dgm:cxn modelId="{57D67A3F-9EE0-44D6-80AB-1D14ACCAD5F3}" type="presOf" srcId="{55A4B172-FEE8-4C92-B8CB-AB76F0EFC8F2}" destId="{B16A79DE-8F24-49C5-A053-865659FF3796}" srcOrd="0" destOrd="0" presId="urn:microsoft.com/office/officeart/2005/8/layout/bList2"/>
    <dgm:cxn modelId="{4D120DFE-9797-403A-BEAC-4AA6B5E8A86B}" type="presOf" srcId="{FDFF494F-9195-428A-B702-3B665B4D18D3}" destId="{04B3CA34-B1DA-4B2E-88B6-8D8505335E59}" srcOrd="0" destOrd="0" presId="urn:microsoft.com/office/officeart/2005/8/layout/bList2"/>
    <dgm:cxn modelId="{888DD77D-9183-440A-88EC-B6D57EC35C40}" type="presOf" srcId="{2B8EF160-54E0-4656-A2F8-F7CDD4B9B331}" destId="{58A3D644-5F97-4A85-8729-F6301FCD97F2}" srcOrd="0" destOrd="0" presId="urn:microsoft.com/office/officeart/2005/8/layout/bList2"/>
    <dgm:cxn modelId="{4AFE7CCA-F4F8-4BF7-9819-4AD18092D3D1}" srcId="{19CD736A-A1FB-44A8-B4FF-83CAB21B6F2B}" destId="{2B8EF160-54E0-4656-A2F8-F7CDD4B9B331}" srcOrd="0" destOrd="0" parTransId="{A66E5B2B-DB49-4068-ADDD-7C66175BFDAF}" sibTransId="{EE9B5CEE-BA8F-43D8-8182-4D272CA87474}"/>
    <dgm:cxn modelId="{83A021AC-8A2F-4C35-AEF3-D8D85DCAE63A}" type="presOf" srcId="{E1D61C85-B644-433C-B86C-8047D220D166}" destId="{27E23E86-F682-4B25-BC17-2AB22F8B215D}" srcOrd="0" destOrd="0" presId="urn:microsoft.com/office/officeart/2005/8/layout/bList2"/>
    <dgm:cxn modelId="{BB3CFC2A-4E91-4354-9281-EB8C99B45A99}" type="presParOf" srcId="{04B3CA34-B1DA-4B2E-88B6-8D8505335E59}" destId="{28080C86-EC75-4C40-9300-0C38D56F0315}" srcOrd="0" destOrd="0" presId="urn:microsoft.com/office/officeart/2005/8/layout/bList2"/>
    <dgm:cxn modelId="{7B55FD3A-436C-4E82-8C61-8AB0AF9D3382}" type="presParOf" srcId="{28080C86-EC75-4C40-9300-0C38D56F0315}" destId="{922EBFC8-F9D6-413F-85D9-41A301AFB871}" srcOrd="0" destOrd="0" presId="urn:microsoft.com/office/officeart/2005/8/layout/bList2"/>
    <dgm:cxn modelId="{B3615D82-0083-4F1A-8936-339F6B8FD5AB}" type="presParOf" srcId="{28080C86-EC75-4C40-9300-0C38D56F0315}" destId="{DC9939E6-1539-4C01-8C94-D684D3E5FE17}" srcOrd="1" destOrd="0" presId="urn:microsoft.com/office/officeart/2005/8/layout/bList2"/>
    <dgm:cxn modelId="{1596C9CF-C66C-4449-B829-1A01706A1C55}" type="presParOf" srcId="{28080C86-EC75-4C40-9300-0C38D56F0315}" destId="{FFA7A5AD-CC07-4A2A-AB13-8F09BE6CD3B3}" srcOrd="2" destOrd="0" presId="urn:microsoft.com/office/officeart/2005/8/layout/bList2"/>
    <dgm:cxn modelId="{E0797480-289F-4453-B1B9-45E63D035C3A}" type="presParOf" srcId="{28080C86-EC75-4C40-9300-0C38D56F0315}" destId="{2BB25598-6E7D-4166-AB15-DCC9B275F229}" srcOrd="3" destOrd="0" presId="urn:microsoft.com/office/officeart/2005/8/layout/bList2"/>
    <dgm:cxn modelId="{F01FB4CB-1116-48DE-8F01-A07DAEEDF4C5}" type="presParOf" srcId="{04B3CA34-B1DA-4B2E-88B6-8D8505335E59}" destId="{C7F350AF-11A7-4C82-92A2-328C26519619}" srcOrd="1" destOrd="0" presId="urn:microsoft.com/office/officeart/2005/8/layout/bList2"/>
    <dgm:cxn modelId="{6EF4A699-66C4-4424-8F74-CE06D34E7D2F}" type="presParOf" srcId="{04B3CA34-B1DA-4B2E-88B6-8D8505335E59}" destId="{69EE6764-EAFC-4DBA-A248-0D82255B7A95}" srcOrd="2" destOrd="0" presId="urn:microsoft.com/office/officeart/2005/8/layout/bList2"/>
    <dgm:cxn modelId="{FD1B40A0-380F-4F82-81DD-EF2B0F770D71}" type="presParOf" srcId="{69EE6764-EAFC-4DBA-A248-0D82255B7A95}" destId="{B16A79DE-8F24-49C5-A053-865659FF3796}" srcOrd="0" destOrd="0" presId="urn:microsoft.com/office/officeart/2005/8/layout/bList2"/>
    <dgm:cxn modelId="{88536D15-9FBB-4805-B048-60CE8CF47B20}" type="presParOf" srcId="{69EE6764-EAFC-4DBA-A248-0D82255B7A95}" destId="{27E23E86-F682-4B25-BC17-2AB22F8B215D}" srcOrd="1" destOrd="0" presId="urn:microsoft.com/office/officeart/2005/8/layout/bList2"/>
    <dgm:cxn modelId="{8C17C245-2EAD-488C-B3D7-B6C9261B5B93}" type="presParOf" srcId="{69EE6764-EAFC-4DBA-A248-0D82255B7A95}" destId="{7CD6815E-D27C-4CA0-9F99-A59D4B7320B9}" srcOrd="2" destOrd="0" presId="urn:microsoft.com/office/officeart/2005/8/layout/bList2"/>
    <dgm:cxn modelId="{FEDEB12D-1023-4E0F-BC99-09E2FBD159BE}" type="presParOf" srcId="{69EE6764-EAFC-4DBA-A248-0D82255B7A95}" destId="{4F5387AE-C019-4A9F-95D0-C2AB47BF28E2}" srcOrd="3" destOrd="0" presId="urn:microsoft.com/office/officeart/2005/8/layout/bList2"/>
    <dgm:cxn modelId="{B658089A-8169-42D4-A583-5E89C1690B7B}" type="presParOf" srcId="{04B3CA34-B1DA-4B2E-88B6-8D8505335E59}" destId="{1B231751-7C88-4435-9EC4-22E79C57A28A}" srcOrd="3" destOrd="0" presId="urn:microsoft.com/office/officeart/2005/8/layout/bList2"/>
    <dgm:cxn modelId="{1893E7B7-D4E1-481D-A993-0E0378585FF8}" type="presParOf" srcId="{04B3CA34-B1DA-4B2E-88B6-8D8505335E59}" destId="{A1B51B8D-43F9-439A-9BB3-6B300B05BC1E}" srcOrd="4" destOrd="0" presId="urn:microsoft.com/office/officeart/2005/8/layout/bList2"/>
    <dgm:cxn modelId="{62EF11B0-2369-4AE1-958D-1514D0EDBEF4}" type="presParOf" srcId="{A1B51B8D-43F9-439A-9BB3-6B300B05BC1E}" destId="{58A3D644-5F97-4A85-8729-F6301FCD97F2}" srcOrd="0" destOrd="0" presId="urn:microsoft.com/office/officeart/2005/8/layout/bList2"/>
    <dgm:cxn modelId="{75C4991A-5FDD-4832-AF51-E36257EC2912}" type="presParOf" srcId="{A1B51B8D-43F9-439A-9BB3-6B300B05BC1E}" destId="{EBA40623-EB5E-4C73-BFAF-15A7426CA6E5}" srcOrd="1" destOrd="0" presId="urn:microsoft.com/office/officeart/2005/8/layout/bList2"/>
    <dgm:cxn modelId="{5B222418-4A52-4039-88D7-24A642D97746}" type="presParOf" srcId="{A1B51B8D-43F9-439A-9BB3-6B300B05BC1E}" destId="{E31801D3-DD18-425F-8648-6D24C88885F9}" srcOrd="2" destOrd="0" presId="urn:microsoft.com/office/officeart/2005/8/layout/bList2"/>
    <dgm:cxn modelId="{AB505A82-8536-4973-8B54-12AE87B85F15}" type="presParOf" srcId="{A1B51B8D-43F9-439A-9BB3-6B300B05BC1E}" destId="{413B5663-1CC8-46D4-825B-FE08B87E803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BFC8-F9D6-413F-85D9-41A301AFB871}">
      <dsp:nvSpPr>
        <dsp:cNvPr id="0" name=""/>
        <dsp:cNvSpPr/>
      </dsp:nvSpPr>
      <dsp:spPr>
        <a:xfrm>
          <a:off x="320038" y="643715"/>
          <a:ext cx="2952437" cy="345144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r>
            <a:rPr lang="sr-Latn-RS" sz="6500" kern="1200" dirty="0"/>
            <a:t>90%</a:t>
          </a:r>
          <a:endParaRPr lang="en-US" sz="6500" kern="1200" dirty="0"/>
        </a:p>
      </dsp:txBody>
      <dsp:txXfrm>
        <a:off x="389217" y="712894"/>
        <a:ext cx="2814079" cy="3382261"/>
      </dsp:txXfrm>
    </dsp:sp>
    <dsp:sp modelId="{FFA7A5AD-CC07-4A2A-AB13-8F09BE6CD3B3}">
      <dsp:nvSpPr>
        <dsp:cNvPr id="0" name=""/>
        <dsp:cNvSpPr/>
      </dsp:nvSpPr>
      <dsp:spPr>
        <a:xfrm>
          <a:off x="358342" y="2038916"/>
          <a:ext cx="2897239" cy="126620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sr-Latn-RS" sz="1800" b="1" kern="1200" dirty="0"/>
            <a:t>90%DEVOJČICA KOMPLETNO VAKCINISANIH DO 15 GOD.</a:t>
          </a:r>
          <a:endParaRPr lang="en-US" sz="1800" b="1" kern="1200" dirty="0"/>
        </a:p>
      </dsp:txBody>
      <dsp:txXfrm>
        <a:off x="358342" y="2038916"/>
        <a:ext cx="2040309" cy="1266202"/>
      </dsp:txXfrm>
    </dsp:sp>
    <dsp:sp modelId="{2BB25598-6E7D-4166-AB15-DCC9B275F229}">
      <dsp:nvSpPr>
        <dsp:cNvPr id="0" name=""/>
        <dsp:cNvSpPr/>
      </dsp:nvSpPr>
      <dsp:spPr>
        <a:xfrm>
          <a:off x="1883092" y="3463300"/>
          <a:ext cx="1623640" cy="1283182"/>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A79DE-8F24-49C5-A053-865659FF3796}">
      <dsp:nvSpPr>
        <dsp:cNvPr id="0" name=""/>
        <dsp:cNvSpPr/>
      </dsp:nvSpPr>
      <dsp:spPr>
        <a:xfrm>
          <a:off x="3901960" y="633481"/>
          <a:ext cx="3094051" cy="360362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r>
            <a:rPr lang="sr-Latn-RS" sz="6500" kern="1200" dirty="0"/>
            <a:t>70%</a:t>
          </a:r>
          <a:endParaRPr lang="en-US" sz="6500" kern="1200" dirty="0"/>
        </a:p>
      </dsp:txBody>
      <dsp:txXfrm>
        <a:off x="3974457" y="705978"/>
        <a:ext cx="2949057" cy="3531125"/>
      </dsp:txXfrm>
    </dsp:sp>
    <dsp:sp modelId="{7CD6815E-D27C-4CA0-9F99-A59D4B7320B9}">
      <dsp:nvSpPr>
        <dsp:cNvPr id="0" name=""/>
        <dsp:cNvSpPr/>
      </dsp:nvSpPr>
      <dsp:spPr>
        <a:xfrm>
          <a:off x="3917987" y="1983172"/>
          <a:ext cx="3076972" cy="15436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sr-Latn-RS" sz="2000" b="1" kern="1200" dirty="0"/>
            <a:t>70%ŽENA SKRINING DO 35. god. I PONOVO  DO 45. god.</a:t>
          </a:r>
          <a:endParaRPr lang="en-US" sz="2000" b="1" kern="1200" dirty="0"/>
        </a:p>
      </dsp:txBody>
      <dsp:txXfrm>
        <a:off x="3917987" y="1983172"/>
        <a:ext cx="2166882" cy="1543638"/>
      </dsp:txXfrm>
    </dsp:sp>
    <dsp:sp modelId="{4F5387AE-C019-4A9F-95D0-C2AB47BF28E2}">
      <dsp:nvSpPr>
        <dsp:cNvPr id="0" name=""/>
        <dsp:cNvSpPr/>
      </dsp:nvSpPr>
      <dsp:spPr>
        <a:xfrm>
          <a:off x="5756977" y="3657802"/>
          <a:ext cx="1575483" cy="1324744"/>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3D644-5F97-4A85-8729-F6301FCD97F2}">
      <dsp:nvSpPr>
        <dsp:cNvPr id="0" name=""/>
        <dsp:cNvSpPr/>
      </dsp:nvSpPr>
      <dsp:spPr>
        <a:xfrm>
          <a:off x="7693141" y="677723"/>
          <a:ext cx="3094051" cy="230964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r>
            <a:rPr lang="sr-Latn-RS" sz="6500" kern="1200" dirty="0"/>
            <a:t>90%</a:t>
          </a:r>
          <a:endParaRPr lang="en-US" sz="6500" kern="1200" dirty="0"/>
        </a:p>
      </dsp:txBody>
      <dsp:txXfrm>
        <a:off x="7747259" y="731841"/>
        <a:ext cx="2985815" cy="2255526"/>
      </dsp:txXfrm>
    </dsp:sp>
    <dsp:sp modelId="{E31801D3-DD18-425F-8648-6D24C88885F9}">
      <dsp:nvSpPr>
        <dsp:cNvPr id="0" name=""/>
        <dsp:cNvSpPr/>
      </dsp:nvSpPr>
      <dsp:spPr>
        <a:xfrm>
          <a:off x="7652671" y="2036638"/>
          <a:ext cx="3094051" cy="144355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sr-Latn-RS" sz="2000" b="1" kern="1200" dirty="0"/>
            <a:t>IZLEČENO 90%ŽENA SA CERVIKLNIM KARCINOMOM</a:t>
          </a:r>
          <a:endParaRPr lang="en-US" sz="2000" b="1" kern="1200" dirty="0"/>
        </a:p>
      </dsp:txBody>
      <dsp:txXfrm>
        <a:off x="7652671" y="2036638"/>
        <a:ext cx="2178909" cy="1443559"/>
      </dsp:txXfrm>
    </dsp:sp>
    <dsp:sp modelId="{413B5663-1CC8-46D4-825B-FE08B87E8039}">
      <dsp:nvSpPr>
        <dsp:cNvPr id="0" name=""/>
        <dsp:cNvSpPr/>
      </dsp:nvSpPr>
      <dsp:spPr>
        <a:xfrm>
          <a:off x="9728504" y="3445906"/>
          <a:ext cx="1566397" cy="1236486"/>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0.46031</cdr:x>
      <cdr:y>0</cdr:y>
    </cdr:from>
    <cdr:to>
      <cdr:x>0.55158</cdr:x>
      <cdr:y>0.23106</cdr:y>
    </cdr:to>
    <cdr:sp macro="" textlink="">
      <cdr:nvSpPr>
        <cdr:cNvPr id="2" name="TextBox 1">
          <a:extLst xmlns:a="http://schemas.openxmlformats.org/drawingml/2006/main">
            <a:ext uri="{FF2B5EF4-FFF2-40B4-BE49-F238E27FC236}">
              <a16:creationId xmlns:a16="http://schemas.microsoft.com/office/drawing/2014/main" id="{392F2646-AA86-B00D-447D-BEA468FAB1A6}"/>
            </a:ext>
          </a:extLst>
        </cdr:cNvPr>
        <cdr:cNvSpPr txBox="1"/>
      </cdr:nvSpPr>
      <cdr:spPr>
        <a:xfrm xmlns:a="http://schemas.openxmlformats.org/drawingml/2006/main">
          <a:off x="4611687"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sr-Latn-RS" sz="1600" dirty="0">
              <a:solidFill>
                <a:schemeClr val="tx1"/>
              </a:solidFill>
            </a:rPr>
            <a:t>N</a:t>
          </a:r>
          <a:r>
            <a:rPr lang="en-US" sz="1600" dirty="0">
              <a:solidFill>
                <a:schemeClr val="tx1"/>
              </a:solidFill>
            </a:rPr>
            <a:t>=</a:t>
          </a:r>
          <a:r>
            <a:rPr lang="sr-Latn-RS" sz="1600" dirty="0">
              <a:solidFill>
                <a:schemeClr val="tx1"/>
              </a:solidFill>
            </a:rPr>
            <a:t>25761</a:t>
          </a:r>
          <a:endParaRPr lang="en-US" sz="1600" dirty="0">
            <a:solidFill>
              <a:schemeClr val="tx1"/>
            </a:solidFill>
          </a:endParaRPr>
        </a:p>
        <a:p xmlns:a="http://schemas.openxmlformats.org/drawingml/2006/main">
          <a:endParaRPr lang="sr-Latn-R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040D5F-3C66-415B-9587-2E60D5ABE275}" type="datetimeFigureOut">
              <a:rPr lang="en-US" smtClean="0"/>
              <a:t>3/24/2026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2B3E7E-50D3-40E6-B83F-BCE9B2842B93}" type="slidenum">
              <a:rPr lang="en-US" smtClean="0"/>
              <a:t>‹#›</a:t>
            </a:fld>
            <a:endParaRPr lang="en-US"/>
          </a:p>
        </p:txBody>
      </p:sp>
    </p:spTree>
    <p:extLst>
      <p:ext uri="{BB962C8B-B14F-4D97-AF65-F5344CB8AC3E}">
        <p14:creationId xmlns:p14="http://schemas.microsoft.com/office/powerpoint/2010/main" val="300553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SLIKA 1 : </a:t>
            </a:r>
            <a:r>
              <a:rPr lang="en-US" dirty="0"/>
              <a:t>https://www.cdc.gov/vaccines/pubs/pinkbook/hpv.html</a:t>
            </a:r>
          </a:p>
        </p:txBody>
      </p:sp>
      <p:sp>
        <p:nvSpPr>
          <p:cNvPr id="4" name="Slide Number Placeholder 3"/>
          <p:cNvSpPr>
            <a:spLocks noGrp="1"/>
          </p:cNvSpPr>
          <p:nvPr>
            <p:ph type="sldNum" sz="quarter" idx="10"/>
          </p:nvPr>
        </p:nvSpPr>
        <p:spPr/>
        <p:txBody>
          <a:bodyPr/>
          <a:lstStyle/>
          <a:p>
            <a:fld id="{702B3E7E-50D3-40E6-B83F-BCE9B2842B93}" type="slidenum">
              <a:rPr lang="en-US" smtClean="0"/>
              <a:t>7</a:t>
            </a:fld>
            <a:endParaRPr lang="en-US"/>
          </a:p>
        </p:txBody>
      </p:sp>
    </p:spTree>
    <p:extLst>
      <p:ext uri="{BB962C8B-B14F-4D97-AF65-F5344CB8AC3E}">
        <p14:creationId xmlns:p14="http://schemas.microsoft.com/office/powerpoint/2010/main" val="41233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SLIKA 2:</a:t>
            </a:r>
            <a:r>
              <a:rPr lang="sr-Latn-RS" baseline="0" dirty="0"/>
              <a:t> </a:t>
            </a:r>
            <a:r>
              <a:rPr lang="en-US" dirty="0"/>
              <a:t>https://www.researchgate.net/publication/256491293_HPV_Infection_Immunological_Aspects_and_Their_Utility_in_Future_Therapy</a:t>
            </a:r>
          </a:p>
        </p:txBody>
      </p:sp>
      <p:sp>
        <p:nvSpPr>
          <p:cNvPr id="4" name="Slide Number Placeholder 3"/>
          <p:cNvSpPr>
            <a:spLocks noGrp="1"/>
          </p:cNvSpPr>
          <p:nvPr>
            <p:ph type="sldNum" sz="quarter" idx="10"/>
          </p:nvPr>
        </p:nvSpPr>
        <p:spPr/>
        <p:txBody>
          <a:bodyPr/>
          <a:lstStyle/>
          <a:p>
            <a:fld id="{702B3E7E-50D3-40E6-B83F-BCE9B2842B93}" type="slidenum">
              <a:rPr lang="en-US" smtClean="0"/>
              <a:t>8</a:t>
            </a:fld>
            <a:endParaRPr lang="en-US"/>
          </a:p>
        </p:txBody>
      </p:sp>
    </p:spTree>
    <p:extLst>
      <p:ext uri="{BB962C8B-B14F-4D97-AF65-F5344CB8AC3E}">
        <p14:creationId xmlns:p14="http://schemas.microsoft.com/office/powerpoint/2010/main" val="384647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dirty="0"/>
              <a:t>https://www.cdc.gov/vaccines/pubs/pinkbook/hpv.html</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dirty="0"/>
              <a:t>Populacioni registar za rak Republika Srbija Institut za javno zdravlje Srbije „Dr Milan Jovanović Batut“</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dirty="0"/>
              <a:t>https://health.ec.europa.eu/events/webinar-health-and-medical-students-hpv-vaccination-ambassadors-2024-01-25_en</a:t>
            </a:r>
          </a:p>
          <a:p>
            <a:endParaRPr lang="en-US" dirty="0"/>
          </a:p>
        </p:txBody>
      </p:sp>
      <p:sp>
        <p:nvSpPr>
          <p:cNvPr id="4" name="Slide Number Placeholder 3"/>
          <p:cNvSpPr>
            <a:spLocks noGrp="1"/>
          </p:cNvSpPr>
          <p:nvPr>
            <p:ph type="sldNum" sz="quarter" idx="10"/>
          </p:nvPr>
        </p:nvSpPr>
        <p:spPr/>
        <p:txBody>
          <a:bodyPr/>
          <a:lstStyle/>
          <a:p>
            <a:fld id="{702B3E7E-50D3-40E6-B83F-BCE9B2842B93}" type="slidenum">
              <a:rPr lang="en-US" smtClean="0"/>
              <a:t>12</a:t>
            </a:fld>
            <a:endParaRPr lang="en-US"/>
          </a:p>
        </p:txBody>
      </p:sp>
    </p:spTree>
    <p:extLst>
      <p:ext uri="{BB962C8B-B14F-4D97-AF65-F5344CB8AC3E}">
        <p14:creationId xmlns:p14="http://schemas.microsoft.com/office/powerpoint/2010/main" val="14931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chrome-extension://</a:t>
            </a:r>
            <a:r>
              <a:rPr lang="en-US" dirty="0" err="1"/>
              <a:t>efaidnbmnnnibpcajpcglclefindmkaj</a:t>
            </a:r>
            <a:r>
              <a:rPr lang="en-US" dirty="0"/>
              <a:t>/https://www.cdc.gov/hpv/hcp/hpv-important/infographic-hpv-screening-508.pdf</a:t>
            </a:r>
            <a:endParaRPr lang="sr-Latn-RS" dirty="0"/>
          </a:p>
          <a:p>
            <a:endParaRPr lang="en-US" dirty="0"/>
          </a:p>
        </p:txBody>
      </p:sp>
      <p:sp>
        <p:nvSpPr>
          <p:cNvPr id="4" name="Slide Number Placeholder 3"/>
          <p:cNvSpPr>
            <a:spLocks noGrp="1"/>
          </p:cNvSpPr>
          <p:nvPr>
            <p:ph type="sldNum" sz="quarter" idx="10"/>
          </p:nvPr>
        </p:nvSpPr>
        <p:spPr/>
        <p:txBody>
          <a:bodyPr/>
          <a:lstStyle/>
          <a:p>
            <a:fld id="{702B3E7E-50D3-40E6-B83F-BCE9B2842B93}" type="slidenum">
              <a:rPr lang="en-US" smtClean="0"/>
              <a:t>17</a:t>
            </a:fld>
            <a:endParaRPr lang="en-US"/>
          </a:p>
        </p:txBody>
      </p:sp>
    </p:spTree>
    <p:extLst>
      <p:ext uri="{BB962C8B-B14F-4D97-AF65-F5344CB8AC3E}">
        <p14:creationId xmlns:p14="http://schemas.microsoft.com/office/powerpoint/2010/main" val="308069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chrome-extension://</a:t>
            </a:r>
            <a:r>
              <a:rPr lang="en-US" dirty="0" err="1"/>
              <a:t>efaidnbmnnnibpcajpcglclefindmkaj</a:t>
            </a:r>
            <a:r>
              <a:rPr lang="en-US" dirty="0"/>
              <a:t>/https://www.batut.org.rs/download/SMUzaSprovodjenjeRedovneIimunizacije%202024.pdf</a:t>
            </a:r>
          </a:p>
        </p:txBody>
      </p:sp>
      <p:sp>
        <p:nvSpPr>
          <p:cNvPr id="4" name="Slide Number Placeholder 3"/>
          <p:cNvSpPr>
            <a:spLocks noGrp="1"/>
          </p:cNvSpPr>
          <p:nvPr>
            <p:ph type="sldNum" sz="quarter" idx="10"/>
          </p:nvPr>
        </p:nvSpPr>
        <p:spPr/>
        <p:txBody>
          <a:bodyPr/>
          <a:lstStyle/>
          <a:p>
            <a:fld id="{702B3E7E-50D3-40E6-B83F-BCE9B2842B93}" type="slidenum">
              <a:rPr lang="en-US" smtClean="0"/>
              <a:t>19</a:t>
            </a:fld>
            <a:endParaRPr lang="en-US"/>
          </a:p>
        </p:txBody>
      </p:sp>
    </p:spTree>
    <p:extLst>
      <p:ext uri="{BB962C8B-B14F-4D97-AF65-F5344CB8AC3E}">
        <p14:creationId xmlns:p14="http://schemas.microsoft.com/office/powerpoint/2010/main" val="118571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https://www.cdc.gov/vaccines/vpd/hpv/public/index.html</a:t>
            </a:r>
            <a:endParaRPr lang="sr-Latn-RS" dirty="0"/>
          </a:p>
          <a:p>
            <a:r>
              <a:rPr lang="en-US" dirty="0"/>
              <a:t>https://www.cancer.gov/about-cancer/causes-prevention/risk/infectious-agents/hpv-vaccine-fact-sheet</a:t>
            </a:r>
            <a:endParaRPr lang="sr-Latn-RS" dirty="0"/>
          </a:p>
          <a:p>
            <a:endParaRPr lang="en-US" dirty="0"/>
          </a:p>
        </p:txBody>
      </p:sp>
      <p:sp>
        <p:nvSpPr>
          <p:cNvPr id="4" name="Slide Number Placeholder 3"/>
          <p:cNvSpPr>
            <a:spLocks noGrp="1"/>
          </p:cNvSpPr>
          <p:nvPr>
            <p:ph type="sldNum" sz="quarter" idx="10"/>
          </p:nvPr>
        </p:nvSpPr>
        <p:spPr/>
        <p:txBody>
          <a:bodyPr/>
          <a:lstStyle/>
          <a:p>
            <a:fld id="{702B3E7E-50D3-40E6-B83F-BCE9B2842B93}" type="slidenum">
              <a:rPr lang="en-US" smtClean="0"/>
              <a:t>20</a:t>
            </a:fld>
            <a:endParaRPr lang="en-US"/>
          </a:p>
        </p:txBody>
      </p:sp>
    </p:spTree>
    <p:extLst>
      <p:ext uri="{BB962C8B-B14F-4D97-AF65-F5344CB8AC3E}">
        <p14:creationId xmlns:p14="http://schemas.microsoft.com/office/powerpoint/2010/main" val="41228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B3E7E-50D3-40E6-B83F-BCE9B2842B93}" type="slidenum">
              <a:rPr lang="en-US" smtClean="0"/>
              <a:t>24</a:t>
            </a:fld>
            <a:endParaRPr lang="en-US"/>
          </a:p>
        </p:txBody>
      </p:sp>
    </p:spTree>
    <p:extLst>
      <p:ext uri="{BB962C8B-B14F-4D97-AF65-F5344CB8AC3E}">
        <p14:creationId xmlns:p14="http://schemas.microsoft.com/office/powerpoint/2010/main" val="39670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B3E7E-50D3-40E6-B83F-BCE9B2842B93}" type="slidenum">
              <a:rPr lang="en-US" smtClean="0"/>
              <a:t>34</a:t>
            </a:fld>
            <a:endParaRPr lang="en-US"/>
          </a:p>
        </p:txBody>
      </p:sp>
    </p:spTree>
    <p:extLst>
      <p:ext uri="{BB962C8B-B14F-4D97-AF65-F5344CB8AC3E}">
        <p14:creationId xmlns:p14="http://schemas.microsoft.com/office/powerpoint/2010/main" val="110913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1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sr-Cyrl-C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sr-Cyrl-C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2EABBFA-77F0-47F9-83C5-601DA029C2E8}"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158576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sr-Cyrl-C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sr-Cyrl-C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78D21D1-3014-4716-9E6F-717AB8317DF0}"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395262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sr-Cyrl-C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sr-Cyrl-C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20CF912-3F2A-49B9-AC99-470905FB054E}"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280538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2640-FC30-827B-2EF7-CF3CFFF952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ECC36A-9BEB-0856-444F-E64BE249A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827242-29F7-263D-2907-7F080613AA36}"/>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5" name="Footer Placeholder 4">
            <a:extLst>
              <a:ext uri="{FF2B5EF4-FFF2-40B4-BE49-F238E27FC236}">
                <a16:creationId xmlns:a16="http://schemas.microsoft.com/office/drawing/2014/main" id="{F118F5BB-7190-A5B3-053D-2721560C2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65669-AD3C-D52C-AEE6-628E685C0F3A}"/>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324642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7D91-B0DD-806E-123C-AC5EF01E5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6E10E-3BC2-EB48-1351-9291E58C7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ED8AA-36F5-EBE4-FC3A-CA1E00620C65}"/>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5" name="Footer Placeholder 4">
            <a:extLst>
              <a:ext uri="{FF2B5EF4-FFF2-40B4-BE49-F238E27FC236}">
                <a16:creationId xmlns:a16="http://schemas.microsoft.com/office/drawing/2014/main" id="{399652A6-BBFB-1D88-C1EE-C7E78CCE8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391B2-F564-8EBA-0261-E6902EA303B4}"/>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350822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FFD9-1F19-0145-ECFD-90798B6F3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F15C16-A2FA-069B-35E9-0A3CB66E7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A4B151-0D51-1891-6747-7E4A879BF76D}"/>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5" name="Footer Placeholder 4">
            <a:extLst>
              <a:ext uri="{FF2B5EF4-FFF2-40B4-BE49-F238E27FC236}">
                <a16:creationId xmlns:a16="http://schemas.microsoft.com/office/drawing/2014/main" id="{19601EB0-10D7-68E1-E887-9345FC16B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C2112-C929-FB29-4A4E-368C024F0478}"/>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2168935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783A-9553-AFDA-B19F-5EF94006A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01D86-1CB8-EF92-A63F-340EB93B74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1927A-EAA7-9692-E192-853D11543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581E4-9283-5B98-83A2-0BE4D092B203}"/>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6" name="Footer Placeholder 5">
            <a:extLst>
              <a:ext uri="{FF2B5EF4-FFF2-40B4-BE49-F238E27FC236}">
                <a16:creationId xmlns:a16="http://schemas.microsoft.com/office/drawing/2014/main" id="{12A45B4E-F85B-1803-6A60-87F9CF4B5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C3C3C-408E-B356-3A2F-45686ACA632F}"/>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174664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A826E-10B9-A192-8FDD-1A7F6D5AC5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4813F7-4659-0B7D-749F-9EA1C91D6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AE1246-2777-5102-086B-F657CDA53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CD78B-A1C4-2946-CBC0-2A9C9B92A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98F44C-C652-8D4B-13D9-5A29C0BA8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EB4AE9-AB36-0C59-3F2A-E853A80DDDF2}"/>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8" name="Footer Placeholder 7">
            <a:extLst>
              <a:ext uri="{FF2B5EF4-FFF2-40B4-BE49-F238E27FC236}">
                <a16:creationId xmlns:a16="http://schemas.microsoft.com/office/drawing/2014/main" id="{EFC95488-DC67-986C-C961-E9E40D9F9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35F4F-B8F4-888B-FBB6-95D03C2D31CF}"/>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1632401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271E-EDB2-013B-69AF-1A2F1CE70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FE790C-F32D-0F20-DAE8-91B7EAE31540}"/>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4" name="Footer Placeholder 3">
            <a:extLst>
              <a:ext uri="{FF2B5EF4-FFF2-40B4-BE49-F238E27FC236}">
                <a16:creationId xmlns:a16="http://schemas.microsoft.com/office/drawing/2014/main" id="{852BD5DD-939D-813E-01F6-D932977880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DF91D2-57B1-EF50-EF7A-D7780FDF33A5}"/>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2465824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6A81D-8784-8D02-E0CC-90833945C2FE}"/>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3" name="Footer Placeholder 2">
            <a:extLst>
              <a:ext uri="{FF2B5EF4-FFF2-40B4-BE49-F238E27FC236}">
                <a16:creationId xmlns:a16="http://schemas.microsoft.com/office/drawing/2014/main" id="{E33A4E43-AA03-AFFD-C645-550FB599D7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AF983-1F8F-0112-0174-A9DD6691204D}"/>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142744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R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R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sr-Cyrl-C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sr-Cyrl-C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990ACC5-AEBE-42DD-A37F-853258946FAD}"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49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D285-F0F9-D5EE-CCB6-26A6C248E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85B79C-7602-3F39-FE6F-96AEB830A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D719AC-1168-1078-1C1F-63E11C71C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1D9DF-E2D4-3C23-1FFE-5B19789F4864}"/>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6" name="Footer Placeholder 5">
            <a:extLst>
              <a:ext uri="{FF2B5EF4-FFF2-40B4-BE49-F238E27FC236}">
                <a16:creationId xmlns:a16="http://schemas.microsoft.com/office/drawing/2014/main" id="{9DC19F50-1313-219D-8733-A811BC0E6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CCCB7-A540-A83B-7AFE-6DF34B4FEF19}"/>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238560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A43F-B853-F9A6-7AF6-4234427B3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5B342-00F6-8FE0-5DEA-B3D964F0C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6A4B06-9819-B668-29FB-A836550E1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E7838-5EFC-4B8A-4B09-3EADCF4A1056}"/>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6" name="Footer Placeholder 5">
            <a:extLst>
              <a:ext uri="{FF2B5EF4-FFF2-40B4-BE49-F238E27FC236}">
                <a16:creationId xmlns:a16="http://schemas.microsoft.com/office/drawing/2014/main" id="{6E230F85-FAB3-2132-1757-731679EA0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0B0D-88F0-B4E9-3027-8C98A4550F62}"/>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1273361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57A8-887A-AFA2-7155-DA5CA57C37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94715B-9357-0FC6-C15F-DB5357BC3C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45BFA-2BE9-7AE5-98D3-F9C5964304F0}"/>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5" name="Footer Placeholder 4">
            <a:extLst>
              <a:ext uri="{FF2B5EF4-FFF2-40B4-BE49-F238E27FC236}">
                <a16:creationId xmlns:a16="http://schemas.microsoft.com/office/drawing/2014/main" id="{CB163518-82E5-AA8A-E468-B2BD3A89D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CF88A-1988-64AB-AD7E-22339571D25E}"/>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2620247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BA517-52DA-1811-2639-C34056843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7DAF05-5F6A-5933-6827-8C12EC10F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AB069-D95C-7B40-4D4C-02294C08036A}"/>
              </a:ext>
            </a:extLst>
          </p:cNvPr>
          <p:cNvSpPr>
            <a:spLocks noGrp="1"/>
          </p:cNvSpPr>
          <p:nvPr>
            <p:ph type="dt" sz="half" idx="10"/>
          </p:nvPr>
        </p:nvSpPr>
        <p:spPr/>
        <p:txBody>
          <a:bodyPr/>
          <a:lstStyle/>
          <a:p>
            <a:fld id="{4ABF1D14-3491-42B9-80A6-452D86BB9574}" type="datetimeFigureOut">
              <a:rPr lang="en-US" smtClean="0"/>
              <a:t>3/24/2026</a:t>
            </a:fld>
            <a:endParaRPr lang="en-US"/>
          </a:p>
        </p:txBody>
      </p:sp>
      <p:sp>
        <p:nvSpPr>
          <p:cNvPr id="5" name="Footer Placeholder 4">
            <a:extLst>
              <a:ext uri="{FF2B5EF4-FFF2-40B4-BE49-F238E27FC236}">
                <a16:creationId xmlns:a16="http://schemas.microsoft.com/office/drawing/2014/main" id="{6F2F94C6-D079-6518-A2CC-BFC6CA425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2E3EA-1EE8-99A4-717F-D80B3D53053A}"/>
              </a:ext>
            </a:extLst>
          </p:cNvPr>
          <p:cNvSpPr>
            <a:spLocks noGrp="1"/>
          </p:cNvSpPr>
          <p:nvPr>
            <p:ph type="sldNum" sz="quarter" idx="12"/>
          </p:nvPr>
        </p:nvSpPr>
        <p:spPr/>
        <p:txBody>
          <a:bodyPr/>
          <a:lstStyle/>
          <a:p>
            <a:fld id="{436141ED-5808-4F10-9A3C-107230BE4744}" type="slidenum">
              <a:rPr lang="en-US" smtClean="0"/>
              <a:t>‹#›</a:t>
            </a:fld>
            <a:endParaRPr lang="en-US"/>
          </a:p>
        </p:txBody>
      </p:sp>
    </p:spTree>
    <p:extLst>
      <p:ext uri="{BB962C8B-B14F-4D97-AF65-F5344CB8AC3E}">
        <p14:creationId xmlns:p14="http://schemas.microsoft.com/office/powerpoint/2010/main" val="238535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6BF84A-89B4-4FAA-8549-FEF56CE24011}"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2441850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BF84A-89B4-4FAA-8549-FEF56CE24011}"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231876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BF84A-89B4-4FAA-8549-FEF56CE24011}"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681449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6BF84A-89B4-4FAA-8549-FEF56CE24011}"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1776675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6BF84A-89B4-4FAA-8549-FEF56CE24011}"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3794362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6BF84A-89B4-4FAA-8549-FEF56CE24011}"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113263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sr-Cyrl-C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sr-Cyrl-C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9FBC06-F100-4AE1-9861-EB8132E4F107}"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937800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BF84A-89B4-4FAA-8549-FEF56CE24011}"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2990965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F84A-89B4-4FAA-8549-FEF56CE24011}"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4220811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F84A-89B4-4FAA-8549-FEF56CE24011}"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703122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BF84A-89B4-4FAA-8549-FEF56CE24011}"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2417360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BF84A-89B4-4FAA-8549-FEF56CE24011}"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04D6B-8FC8-472C-9BA8-ED9657990502}" type="slidenum">
              <a:rPr lang="en-US" smtClean="0"/>
              <a:t>‹#›</a:t>
            </a:fld>
            <a:endParaRPr lang="en-US"/>
          </a:p>
        </p:txBody>
      </p:sp>
    </p:spTree>
    <p:extLst>
      <p:ext uri="{BB962C8B-B14F-4D97-AF65-F5344CB8AC3E}">
        <p14:creationId xmlns:p14="http://schemas.microsoft.com/office/powerpoint/2010/main" val="30080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sr-Cyrl-C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sr-Cyrl-C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C7BE58F-C063-4F78-8A61-2001FAD2A7E8}"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91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sr-Cyrl-C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sr-Cyrl-C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618E8B6-8019-46A4-A227-DD99CD689343}"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42035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sr-Cyrl-C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sr-Cyrl-C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62C0701-D96B-4BA3-A873-B29F7965ACAD}"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331100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sr-Cyrl-C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sr-Cyrl-C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AB20C36-E44B-4616-81D1-BBC962BA0EA3}"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229413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sr-Cyrl-C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sr-Cyrl-C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C51CFD9-360F-4862-A7AE-4D5E566E6B32}"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298740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sr-Cyrl-C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sr-Cyrl-C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01B7613-C228-40AE-BE53-C36D70D8B4FF}" type="slidenum">
              <a:rPr lang="sr-Cyrl-CS" altLang="en-US" smtClean="0">
                <a:solidFill>
                  <a:prstClr val="black">
                    <a:tint val="75000"/>
                  </a:prstClr>
                </a:solidFill>
              </a:rPr>
              <a:pPr>
                <a:defRPr/>
              </a:pPr>
              <a:t>‹#›</a:t>
            </a:fld>
            <a:endParaRPr lang="sr-Cyrl-CS" altLang="en-US">
              <a:solidFill>
                <a:prstClr val="black">
                  <a:tint val="75000"/>
                </a:prstClr>
              </a:solidFill>
            </a:endParaRPr>
          </a:p>
        </p:txBody>
      </p:sp>
    </p:spTree>
    <p:extLst>
      <p:ext uri="{BB962C8B-B14F-4D97-AF65-F5344CB8AC3E}">
        <p14:creationId xmlns:p14="http://schemas.microsoft.com/office/powerpoint/2010/main" val="19602863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580149"/>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R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R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3/24/2026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404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558CF-FA93-4C66-805F-F4AE57B4C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309DDD-5C3A-2E83-A7B4-DE3E10713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2D054-FA4C-3357-EF68-7A48E30F8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F1D14-3491-42B9-80A6-452D86BB9574}" type="datetimeFigureOut">
              <a:rPr lang="en-US" smtClean="0"/>
              <a:t>3/24/2026</a:t>
            </a:fld>
            <a:endParaRPr lang="en-US"/>
          </a:p>
        </p:txBody>
      </p:sp>
      <p:sp>
        <p:nvSpPr>
          <p:cNvPr id="5" name="Footer Placeholder 4">
            <a:extLst>
              <a:ext uri="{FF2B5EF4-FFF2-40B4-BE49-F238E27FC236}">
                <a16:creationId xmlns:a16="http://schemas.microsoft.com/office/drawing/2014/main" id="{464637B1-A29D-4811-6FAC-774C9963D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BEAB7-F1C7-430C-D9FE-ACF4ED59A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141ED-5808-4F10-9A3C-107230BE4744}" type="slidenum">
              <a:rPr lang="en-US" smtClean="0"/>
              <a:t>‹#›</a:t>
            </a:fld>
            <a:endParaRPr lang="en-US"/>
          </a:p>
        </p:txBody>
      </p:sp>
    </p:spTree>
    <p:extLst>
      <p:ext uri="{BB962C8B-B14F-4D97-AF65-F5344CB8AC3E}">
        <p14:creationId xmlns:p14="http://schemas.microsoft.com/office/powerpoint/2010/main" val="23855694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BF84A-89B4-4FAA-8549-FEF56CE24011}" type="datetimeFigureOut">
              <a:rPr lang="en-US" smtClean="0"/>
              <a:t>3/24/2026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4D6B-8FC8-472C-9BA8-ED9657990502}" type="slidenum">
              <a:rPr lang="en-US" smtClean="0"/>
              <a:t>‹#›</a:t>
            </a:fld>
            <a:endParaRPr lang="en-US"/>
          </a:p>
        </p:txBody>
      </p:sp>
    </p:spTree>
    <p:extLst>
      <p:ext uri="{BB962C8B-B14F-4D97-AF65-F5344CB8AC3E}">
        <p14:creationId xmlns:p14="http://schemas.microsoft.com/office/powerpoint/2010/main" val="429367372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news-events/press-announcements/fda-approves-expanded-use-gardasil-9-include-individuals-27-through-45-years-old" TargetMode="External"/><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hyperlink" Target="https://www.drugs.com/history/gardasil.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hzjz.hr/aktualnosti/cijepljenje-protiv-humanog-papiloma-virusa-hp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hyperlink" Target="https://www.thelancet.com/journals/eclinm/article/PIIS2589-5370(25)00222-6/fulltext"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bi.nlm.nih.gov/pmc/articles/PMC2517699/" TargetMode="External"/><Relationship Id="rId13" Type="http://schemas.openxmlformats.org/officeDocument/2006/relationships/hyperlink" Target="https://www.ncbi.nlm.nih.gov/books/NBK557739/" TargetMode="External"/><Relationship Id="rId18" Type="http://schemas.openxmlformats.org/officeDocument/2006/relationships/hyperlink" Target="https://www.sciencedirect.com/science/article/pii/S0304383519306044" TargetMode="External"/><Relationship Id="rId26" Type="http://schemas.openxmlformats.org/officeDocument/2006/relationships/hyperlink" Target="https://www.monash.edu/medicine/news/latest/2018-articles/significant-drop-in-genital-warts-in-young-people-thanks-to-national-hpv-vaccination-program" TargetMode="External"/><Relationship Id="rId3" Type="http://schemas.openxmlformats.org/officeDocument/2006/relationships/hyperlink" Target="https://www.ncbi.nlm.nih.gov/pmc/articles/PMC145302/" TargetMode="External"/><Relationship Id="rId21" Type="http://schemas.openxmlformats.org/officeDocument/2006/relationships/hyperlink" Target="https://www.cancer.gov/about-cancer/causes-prevention/risk/infectious-agents/hpv-vaccine-fact-sheet" TargetMode="External"/><Relationship Id="rId7" Type="http://schemas.openxmlformats.org/officeDocument/2006/relationships/hyperlink" Target="https://www.ncbi.nlm.nih.gov/pmc/articles/PMC3346303/" TargetMode="External"/><Relationship Id="rId12" Type="http://schemas.openxmlformats.org/officeDocument/2006/relationships/hyperlink" Target="https://www.researchgate.net/publication/256491293_HPV_Infection_Immunological_Aspects_and_Their_Utility_in_Future_Therapy" TargetMode="External"/><Relationship Id="rId17" Type="http://schemas.openxmlformats.org/officeDocument/2006/relationships/hyperlink" Target="https://www.ncbi.nlm.nih.gov/pmc/articles/PMC8828558/" TargetMode="External"/><Relationship Id="rId25" Type="http://schemas.openxmlformats.org/officeDocument/2006/relationships/hyperlink" Target="https://www.nhs.uk/conditions/vaccinations/hpv-human-papillomavirus-vaccine/" TargetMode="External"/><Relationship Id="rId2" Type="http://schemas.openxmlformats.org/officeDocument/2006/relationships/hyperlink" Target="https://www.cdc.gov/std/hpv/stdfact-hpv.htm" TargetMode="External"/><Relationship Id="rId16" Type="http://schemas.openxmlformats.org/officeDocument/2006/relationships/hyperlink" Target="https://www.ncbi.nlm.nih.gov/pmc/articles/PMC7019592/" TargetMode="External"/><Relationship Id="rId20" Type="http://schemas.openxmlformats.org/officeDocument/2006/relationships/hyperlink" Target="https://www.cdc.gov/vaccines/vpd/hpv/public/index.html" TargetMode="External"/><Relationship Id="rId29" Type="http://schemas.openxmlformats.org/officeDocument/2006/relationships/hyperlink" Target="https://www.theguardian.com/australia-news/2023/feb/02/australia-on-track-to-eliminate-cervical-cancer-by-2035-amid-rising-hpv-vaccination-rates#:~:text=The%20free%20school%20vaccination%20program,the%20rate%20of%20cervical%20abnormalities" TargetMode="External"/><Relationship Id="rId1" Type="http://schemas.openxmlformats.org/officeDocument/2006/relationships/slideLayout" Target="../slideLayouts/slideLayout3.xml"/><Relationship Id="rId6" Type="http://schemas.openxmlformats.org/officeDocument/2006/relationships/hyperlink" Target="https://www.cancer.gov/about-cancer/causes-prevention/risk/infectious-agents/hpv-and-cancer" TargetMode="External"/><Relationship Id="rId11" Type="http://schemas.openxmlformats.org/officeDocument/2006/relationships/hyperlink" Target="https://www.anaisdedermatologia.org.br/pt-update-on-human-papilloma-virus-articulo-S0365059620306620" TargetMode="External"/><Relationship Id="rId24" Type="http://schemas.openxmlformats.org/officeDocument/2006/relationships/hyperlink" Target="https://www.ncbi.nlm.nih.gov/pmc/articles/PMC7563427" TargetMode="External"/><Relationship Id="rId32" Type="http://schemas.openxmlformats.org/officeDocument/2006/relationships/hyperlink" Target="https://www.paragraf.rs/propisi/pravilnik_o_imunizaciji_i_nacinu_zastite_lekovima.html" TargetMode="External"/><Relationship Id="rId5" Type="http://schemas.openxmlformats.org/officeDocument/2006/relationships/hyperlink" Target="https://www.ncbi.nlm.nih.gov/pmc/articles/PMC7855977/" TargetMode="External"/><Relationship Id="rId15" Type="http://schemas.openxmlformats.org/officeDocument/2006/relationships/hyperlink" Target="https://health.ec.europa.eu/events/webinar-health-and-medical-students-hpv-vaccination-ambassadors-2024-01-25_en" TargetMode="External"/><Relationship Id="rId23" Type="http://schemas.openxmlformats.org/officeDocument/2006/relationships/hyperlink" Target="https://www.ncbi.nlm.nih.gov/pmc/articles/PMC9229470/" TargetMode="External"/><Relationship Id="rId28" Type="http://schemas.openxmlformats.org/officeDocument/2006/relationships/hyperlink" Target="https://www.ncbi.nlm.nih.gov/pmc/articles/PMC6702529/" TargetMode="External"/><Relationship Id="rId10" Type="http://schemas.openxmlformats.org/officeDocument/2006/relationships/hyperlink" Target="https://www.cdc.gov/hpv/hcp/protecting-patients.html" TargetMode="External"/><Relationship Id="rId19" Type="http://schemas.openxmlformats.org/officeDocument/2006/relationships/hyperlink" Target="https://www.nature.com/articles/s41423-022-00897-8" TargetMode="External"/><Relationship Id="rId31" Type="http://schemas.openxmlformats.org/officeDocument/2006/relationships/hyperlink" Target="https://www.fda.gov/news-events/press-announcements/fda-approves-expanded-use-gardasil-9-include-individuals-27-through-45-years-old" TargetMode="External"/><Relationship Id="rId4" Type="http://schemas.openxmlformats.org/officeDocument/2006/relationships/hyperlink" Target="https://www.cdc.gov/vaccines/pubs/pinkbook/hpv.html" TargetMode="External"/><Relationship Id="rId9" Type="http://schemas.openxmlformats.org/officeDocument/2006/relationships/hyperlink" Target="https://www.mayoclinic.org/diseases-conditions/hpv-infection/symptoms-causes/syc-20351596" TargetMode="External"/><Relationship Id="rId14" Type="http://schemas.openxmlformats.org/officeDocument/2006/relationships/hyperlink" Target="https://screening.iarc.fr/colpochap.php?chap=2" TargetMode="External"/><Relationship Id="rId22" Type="http://schemas.openxmlformats.org/officeDocument/2006/relationships/hyperlink" Target="https://www.ncbi.nlm.nih.gov/pmc/articles/PMC6035892/" TargetMode="External"/><Relationship Id="rId27" Type="http://schemas.openxmlformats.org/officeDocument/2006/relationships/hyperlink" Target="https://www.hzjz.hr/aktualnosti/cijepljenje-protiv-humanog-papiloma-virusa-hpv" TargetMode="External"/><Relationship Id="rId30" Type="http://schemas.openxmlformats.org/officeDocument/2006/relationships/hyperlink" Target="https://www.sciencedirect.com/science/article/pii/S266667902100006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a:t>HPV infekcija, značaj i prevencija</a:t>
            </a:r>
            <a:endParaRPr lang="en-US" dirty="0"/>
          </a:p>
        </p:txBody>
      </p:sp>
      <p:sp>
        <p:nvSpPr>
          <p:cNvPr id="3" name="Subtitle 2"/>
          <p:cNvSpPr>
            <a:spLocks noGrp="1"/>
          </p:cNvSpPr>
          <p:nvPr>
            <p:ph type="subTitle" idx="1"/>
          </p:nvPr>
        </p:nvSpPr>
        <p:spPr/>
        <p:txBody>
          <a:bodyPr>
            <a:normAutofit/>
          </a:bodyPr>
          <a:lstStyle/>
          <a:p>
            <a:pPr algn="r"/>
            <a:endParaRPr lang="sr-Latn-RS" dirty="0"/>
          </a:p>
          <a:p>
            <a:pPr algn="r"/>
            <a:endParaRPr lang="en-US" dirty="0"/>
          </a:p>
        </p:txBody>
      </p:sp>
      <p:pic>
        <p:nvPicPr>
          <p:cNvPr id="4" name="Picture 3"/>
          <p:cNvPicPr>
            <a:picLocks noChangeAspect="1"/>
          </p:cNvPicPr>
          <p:nvPr/>
        </p:nvPicPr>
        <p:blipFill>
          <a:blip r:embed="rId2"/>
          <a:stretch>
            <a:fillRect/>
          </a:stretch>
        </p:blipFill>
        <p:spPr>
          <a:xfrm>
            <a:off x="11104378" y="103869"/>
            <a:ext cx="914479" cy="914479"/>
          </a:xfrm>
          <a:prstGeom prst="rect">
            <a:avLst/>
          </a:prstGeom>
        </p:spPr>
      </p:pic>
    </p:spTree>
    <p:extLst>
      <p:ext uri="{BB962C8B-B14F-4D97-AF65-F5344CB8AC3E}">
        <p14:creationId xmlns:p14="http://schemas.microsoft.com/office/powerpoint/2010/main" val="319801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HPV infekcija</a:t>
            </a:r>
            <a:endParaRPr lang="en-US" dirty="0"/>
          </a:p>
        </p:txBody>
      </p:sp>
      <p:sp>
        <p:nvSpPr>
          <p:cNvPr id="3" name="Content Placeholder 2"/>
          <p:cNvSpPr>
            <a:spLocks noGrp="1"/>
          </p:cNvSpPr>
          <p:nvPr>
            <p:ph idx="1"/>
          </p:nvPr>
        </p:nvSpPr>
        <p:spPr>
          <a:xfrm>
            <a:off x="1097280" y="1845733"/>
            <a:ext cx="10058400" cy="4336857"/>
          </a:xfrm>
        </p:spPr>
        <p:txBody>
          <a:bodyPr>
            <a:normAutofit/>
          </a:bodyPr>
          <a:lstStyle/>
          <a:p>
            <a:r>
              <a:rPr lang="sr-Latn-RS" sz="2800" dirty="0">
                <a:solidFill>
                  <a:schemeClr val="tx1"/>
                </a:solidFill>
              </a:rPr>
              <a:t>Pojava prekanceroznih lezija i</a:t>
            </a:r>
            <a:r>
              <a:rPr lang="en-US" sz="2800" dirty="0">
                <a:solidFill>
                  <a:schemeClr val="tx1"/>
                </a:solidFill>
              </a:rPr>
              <a:t> </a:t>
            </a:r>
            <a:r>
              <a:rPr lang="en-US" sz="2800" dirty="0" err="1">
                <a:solidFill>
                  <a:schemeClr val="tx1"/>
                </a:solidFill>
              </a:rPr>
              <a:t>karcinoma</a:t>
            </a:r>
            <a:r>
              <a:rPr lang="en-US" sz="2800" dirty="0">
                <a:solidFill>
                  <a:schemeClr val="tx1"/>
                </a:solidFill>
              </a:rPr>
              <a:t> </a:t>
            </a:r>
            <a:r>
              <a:rPr lang="sr-Latn-RS" sz="2800" dirty="0">
                <a:solidFill>
                  <a:schemeClr val="tx1"/>
                </a:solidFill>
              </a:rPr>
              <a:t>10-20 godina nakon infekcije, vrh prevalencije razvoja invazivnog karcinoma se javlja između 40. i 50. godine života</a:t>
            </a:r>
          </a:p>
          <a:p>
            <a:r>
              <a:rPr lang="sr-Latn-RS" sz="2800" dirty="0">
                <a:solidFill>
                  <a:schemeClr val="tx1"/>
                </a:solidFill>
              </a:rPr>
              <a:t>Prekancerozne lezije grlića materice se histološki klasifikuju u </a:t>
            </a:r>
          </a:p>
          <a:p>
            <a:pPr>
              <a:buFontTx/>
              <a:buChar char="-"/>
            </a:pPr>
            <a:r>
              <a:rPr lang="sr-Latn-RS" sz="2800" dirty="0">
                <a:solidFill>
                  <a:schemeClr val="tx1"/>
                </a:solidFill>
              </a:rPr>
              <a:t>cervikalne intraepitelne neoplazije blagog stepena (CIN1)</a:t>
            </a:r>
          </a:p>
          <a:p>
            <a:pPr>
              <a:buFontTx/>
              <a:buChar char="-"/>
            </a:pPr>
            <a:r>
              <a:rPr lang="sr-Latn-RS" sz="2800" dirty="0">
                <a:solidFill>
                  <a:schemeClr val="tx1"/>
                </a:solidFill>
              </a:rPr>
              <a:t>cervikalne intraepitelne neoplazije srednjeg stepena (CIN2)</a:t>
            </a:r>
          </a:p>
          <a:p>
            <a:pPr>
              <a:buFontTx/>
              <a:buChar char="-"/>
            </a:pPr>
            <a:r>
              <a:rPr lang="sr-Latn-RS" sz="2800" dirty="0">
                <a:solidFill>
                  <a:schemeClr val="tx1"/>
                </a:solidFill>
              </a:rPr>
              <a:t>cervikalne intraepitelne neoplazije teškog stepena (CIN3)</a:t>
            </a:r>
            <a:endParaRPr lang="en-US" sz="2800" dirty="0">
              <a:solidFill>
                <a:schemeClr val="tx1"/>
              </a:solidFill>
            </a:endParaRPr>
          </a:p>
        </p:txBody>
      </p:sp>
      <p:sp>
        <p:nvSpPr>
          <p:cNvPr id="4" name="Rectangle 3"/>
          <p:cNvSpPr/>
          <p:nvPr/>
        </p:nvSpPr>
        <p:spPr>
          <a:xfrm>
            <a:off x="6265718" y="5776437"/>
            <a:ext cx="5663046" cy="553998"/>
          </a:xfrm>
          <a:prstGeom prst="rect">
            <a:avLst/>
          </a:prstGeom>
        </p:spPr>
        <p:txBody>
          <a:bodyPr wrap="square">
            <a:spAutoFit/>
          </a:bodyPr>
          <a:lstStyle/>
          <a:p>
            <a:r>
              <a:rPr lang="sr-Latn-RS" sz="1000" dirty="0"/>
              <a:t>Izvor: </a:t>
            </a:r>
            <a:r>
              <a:rPr lang="en-US" sz="1000" dirty="0" err="1"/>
              <a:t>Mandić</a:t>
            </a:r>
            <a:r>
              <a:rPr lang="en-US" sz="1000" dirty="0"/>
              <a:t> </a:t>
            </a:r>
            <a:r>
              <a:rPr lang="en-US" sz="1000" dirty="0" err="1"/>
              <a:t>A,Stojadinović</a:t>
            </a:r>
            <a:r>
              <a:rPr lang="en-US" sz="1000" dirty="0"/>
              <a:t> </a:t>
            </a:r>
            <a:r>
              <a:rPr lang="en-US" sz="1000" dirty="0" err="1"/>
              <a:t>A,Nićiforović</a:t>
            </a:r>
            <a:r>
              <a:rPr lang="en-US" sz="1000" dirty="0"/>
              <a:t> </a:t>
            </a:r>
            <a:r>
              <a:rPr lang="en-US" sz="1000" dirty="0" err="1"/>
              <a:t>Šurković</a:t>
            </a:r>
            <a:r>
              <a:rPr lang="en-US" sz="1000" dirty="0"/>
              <a:t> </a:t>
            </a:r>
            <a:r>
              <a:rPr lang="en-US" sz="1000" dirty="0" err="1"/>
              <a:t>O,Dugandžija</a:t>
            </a:r>
            <a:r>
              <a:rPr lang="en-US" sz="1000" dirty="0"/>
              <a:t> </a:t>
            </a:r>
            <a:r>
              <a:rPr lang="en-US" sz="1000" dirty="0" err="1"/>
              <a:t>T,Kapamadžija</a:t>
            </a:r>
            <a:r>
              <a:rPr lang="en-US" sz="1000" dirty="0"/>
              <a:t> </a:t>
            </a:r>
            <a:r>
              <a:rPr lang="en-US" sz="1000" dirty="0" err="1"/>
              <a:t>A,Konstantinidis</a:t>
            </a:r>
            <a:r>
              <a:rPr lang="en-US" sz="1000" dirty="0"/>
              <a:t> G</a:t>
            </a:r>
          </a:p>
          <a:p>
            <a:r>
              <a:rPr lang="en-US" sz="1000" dirty="0" err="1"/>
              <a:t>Prevencija</a:t>
            </a:r>
            <a:r>
              <a:rPr lang="en-US" sz="1000" dirty="0"/>
              <a:t> </a:t>
            </a:r>
            <a:r>
              <a:rPr lang="en-US" sz="1000" dirty="0" err="1"/>
              <a:t>infekcija</a:t>
            </a:r>
            <a:r>
              <a:rPr lang="en-US" sz="1000" dirty="0"/>
              <a:t> </a:t>
            </a:r>
            <a:r>
              <a:rPr lang="en-US" sz="1000" dirty="0" err="1"/>
              <a:t>izazvanih</a:t>
            </a:r>
            <a:r>
              <a:rPr lang="en-US" sz="1000" dirty="0"/>
              <a:t> </a:t>
            </a:r>
            <a:r>
              <a:rPr lang="en-US" sz="1000" dirty="0" err="1"/>
              <a:t>humanim</a:t>
            </a:r>
            <a:r>
              <a:rPr lang="en-US" sz="1000" dirty="0"/>
              <a:t> </a:t>
            </a:r>
            <a:r>
              <a:rPr lang="en-US" sz="1000" dirty="0" err="1"/>
              <a:t>papiloma</a:t>
            </a:r>
            <a:r>
              <a:rPr lang="en-US" sz="1000" dirty="0"/>
              <a:t> </a:t>
            </a:r>
            <a:r>
              <a:rPr lang="en-US" sz="1000" dirty="0" err="1"/>
              <a:t>virusima</a:t>
            </a:r>
            <a:r>
              <a:rPr lang="en-US" sz="1000" dirty="0"/>
              <a:t> 2015;3:32-33</a:t>
            </a:r>
          </a:p>
          <a:p>
            <a:endParaRPr lang="en-US" sz="1000" dirty="0"/>
          </a:p>
        </p:txBody>
      </p:sp>
    </p:spTree>
    <p:extLst>
      <p:ext uri="{BB962C8B-B14F-4D97-AF65-F5344CB8AC3E}">
        <p14:creationId xmlns:p14="http://schemas.microsoft.com/office/powerpoint/2010/main" val="295014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3CAC-8D8C-C9CF-40FC-83B5422C0C8B}"/>
              </a:ext>
            </a:extLst>
          </p:cNvPr>
          <p:cNvSpPr>
            <a:spLocks noGrp="1"/>
          </p:cNvSpPr>
          <p:nvPr>
            <p:ph type="title"/>
          </p:nvPr>
        </p:nvSpPr>
        <p:spPr>
          <a:xfrm>
            <a:off x="103909" y="594359"/>
            <a:ext cx="3553691" cy="1473432"/>
          </a:xfrm>
        </p:spPr>
        <p:txBody>
          <a:bodyPr/>
          <a:lstStyle/>
          <a:p>
            <a:r>
              <a:rPr lang="sr-Latn-RS" dirty="0"/>
              <a:t>HPV</a:t>
            </a:r>
          </a:p>
        </p:txBody>
      </p:sp>
      <p:sp>
        <p:nvSpPr>
          <p:cNvPr id="4" name="Text Placeholder 3">
            <a:extLst>
              <a:ext uri="{FF2B5EF4-FFF2-40B4-BE49-F238E27FC236}">
                <a16:creationId xmlns:a16="http://schemas.microsoft.com/office/drawing/2014/main" id="{D50EC0AF-6AAF-402A-9E97-F4F205509F79}"/>
              </a:ext>
            </a:extLst>
          </p:cNvPr>
          <p:cNvSpPr>
            <a:spLocks noGrp="1"/>
          </p:cNvSpPr>
          <p:nvPr>
            <p:ph type="body" sz="half" idx="2"/>
          </p:nvPr>
        </p:nvSpPr>
        <p:spPr>
          <a:xfrm>
            <a:off x="103909" y="2396278"/>
            <a:ext cx="3932237" cy="2963556"/>
          </a:xfrm>
        </p:spPr>
        <p:txBody>
          <a:bodyPr>
            <a:normAutofit fontScale="92500"/>
          </a:bodyPr>
          <a:lstStyle/>
          <a:p>
            <a:r>
              <a:rPr lang="sr-Latn-RS" sz="2800" dirty="0"/>
              <a:t>Karcinom grlića materice globalno na 8. mestu prema stopama incidencije sa 662 301 novih slučajeva i 9. mestu prema stopama mortaliteta sa 348 874 smrtnih ishoda u 2022. godini  (GLOBOCAN 2022)</a:t>
            </a:r>
          </a:p>
        </p:txBody>
      </p:sp>
      <p:sp>
        <p:nvSpPr>
          <p:cNvPr id="9" name="Content Placeholder 8">
            <a:extLst>
              <a:ext uri="{FF2B5EF4-FFF2-40B4-BE49-F238E27FC236}">
                <a16:creationId xmlns:a16="http://schemas.microsoft.com/office/drawing/2014/main" id="{A8306095-3B9A-9B57-4DE5-53F065A72E25}"/>
              </a:ext>
            </a:extLst>
          </p:cNvPr>
          <p:cNvSpPr>
            <a:spLocks noGrp="1"/>
          </p:cNvSpPr>
          <p:nvPr>
            <p:ph idx="1"/>
          </p:nvPr>
        </p:nvSpPr>
        <p:spPr/>
        <p:txBody>
          <a:bodyPr/>
          <a:lstStyle/>
          <a:p>
            <a:endParaRPr lang="sr-Latn-RS" dirty="0"/>
          </a:p>
        </p:txBody>
      </p:sp>
      <p:pic>
        <p:nvPicPr>
          <p:cNvPr id="10" name="Content Placeholder 5">
            <a:extLst>
              <a:ext uri="{FF2B5EF4-FFF2-40B4-BE49-F238E27FC236}">
                <a16:creationId xmlns:a16="http://schemas.microsoft.com/office/drawing/2014/main" id="{65E97950-4BBC-CB98-6B96-B07D2C41E29E}"/>
              </a:ext>
            </a:extLst>
          </p:cNvPr>
          <p:cNvPicPr>
            <a:picLocks noChangeAspect="1"/>
          </p:cNvPicPr>
          <p:nvPr/>
        </p:nvPicPr>
        <p:blipFill>
          <a:blip r:embed="rId2"/>
          <a:stretch>
            <a:fillRect/>
          </a:stretch>
        </p:blipFill>
        <p:spPr>
          <a:xfrm>
            <a:off x="4851061" y="1271833"/>
            <a:ext cx="6903720" cy="4946087"/>
          </a:xfrm>
          <a:prstGeom prst="rect">
            <a:avLst/>
          </a:prstGeom>
        </p:spPr>
      </p:pic>
    </p:spTree>
    <p:extLst>
      <p:ext uri="{BB962C8B-B14F-4D97-AF65-F5344CB8AC3E}">
        <p14:creationId xmlns:p14="http://schemas.microsoft.com/office/powerpoint/2010/main" val="100500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HPV</a:t>
            </a:r>
            <a:endParaRPr lang="en-US" dirty="0"/>
          </a:p>
        </p:txBody>
      </p:sp>
      <p:sp>
        <p:nvSpPr>
          <p:cNvPr id="3" name="Content Placeholder 2"/>
          <p:cNvSpPr>
            <a:spLocks noGrp="1"/>
          </p:cNvSpPr>
          <p:nvPr>
            <p:ph idx="1"/>
          </p:nvPr>
        </p:nvSpPr>
        <p:spPr>
          <a:xfrm>
            <a:off x="1097280" y="1845734"/>
            <a:ext cx="10058400" cy="4303606"/>
          </a:xfrm>
        </p:spPr>
        <p:txBody>
          <a:bodyPr>
            <a:noAutofit/>
          </a:bodyPr>
          <a:lstStyle/>
          <a:p>
            <a:pPr>
              <a:buFont typeface="Wingdings" panose="05000000000000000000" pitchFamily="2" charset="2"/>
              <a:buChar char="Ø"/>
            </a:pPr>
            <a:r>
              <a:rPr lang="sr-Latn-RS" sz="2600" dirty="0"/>
              <a:t>SAD godišnje oko 43999 HPV uzrokovanih kancera (žene-24,886, muškarci-19,113)</a:t>
            </a:r>
          </a:p>
          <a:p>
            <a:pPr>
              <a:buFont typeface="Wingdings" panose="05000000000000000000" pitchFamily="2" charset="2"/>
              <a:buChar char="Ø"/>
            </a:pPr>
            <a:r>
              <a:rPr lang="sr-Latn-RS" sz="2600" dirty="0"/>
              <a:t>SAD među ženama najčešći karcinom grlića materice godišnje 10.900</a:t>
            </a:r>
          </a:p>
          <a:p>
            <a:pPr>
              <a:buFont typeface="Wingdings" panose="05000000000000000000" pitchFamily="2" charset="2"/>
              <a:buChar char="Ø"/>
            </a:pPr>
            <a:r>
              <a:rPr lang="sr-Latn-RS" sz="2600" dirty="0"/>
              <a:t>SAD kod muškog pola najčešći orofaringealni karcinom godišnje 11.300</a:t>
            </a:r>
          </a:p>
          <a:p>
            <a:pPr>
              <a:buFont typeface="Wingdings" panose="05000000000000000000" pitchFamily="2" charset="2"/>
              <a:buChar char="Ø"/>
            </a:pPr>
            <a:r>
              <a:rPr lang="sr-Latn-RS" sz="2600" dirty="0"/>
              <a:t>EU godišnje oko 33.000 slučajeva karcinoma grlića materice, a 15.000 smrtnih ishoda</a:t>
            </a:r>
          </a:p>
          <a:p>
            <a:pPr marL="0" indent="0">
              <a:buNone/>
            </a:pPr>
            <a:endParaRPr lang="sr-Latn-RS" sz="2600" dirty="0"/>
          </a:p>
        </p:txBody>
      </p:sp>
    </p:spTree>
    <p:extLst>
      <p:ext uri="{BB962C8B-B14F-4D97-AF65-F5344CB8AC3E}">
        <p14:creationId xmlns:p14="http://schemas.microsoft.com/office/powerpoint/2010/main" val="356717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845B4C-87C4-A584-48D5-8E2E4D012CE4}"/>
              </a:ext>
            </a:extLst>
          </p:cNvPr>
          <p:cNvPicPr>
            <a:picLocks noChangeAspect="1"/>
          </p:cNvPicPr>
          <p:nvPr/>
        </p:nvPicPr>
        <p:blipFill>
          <a:blip r:embed="rId2"/>
          <a:stretch>
            <a:fillRect/>
          </a:stretch>
        </p:blipFill>
        <p:spPr>
          <a:xfrm>
            <a:off x="1642433" y="643466"/>
            <a:ext cx="8907133" cy="5571067"/>
          </a:xfrm>
          <a:prstGeom prst="rect">
            <a:avLst/>
          </a:prstGeom>
        </p:spPr>
      </p:pic>
      <p:sp>
        <p:nvSpPr>
          <p:cNvPr id="2" name="TextBox 1">
            <a:extLst>
              <a:ext uri="{FF2B5EF4-FFF2-40B4-BE49-F238E27FC236}">
                <a16:creationId xmlns:a16="http://schemas.microsoft.com/office/drawing/2014/main" id="{DFE304A7-5DA8-34D8-FBD1-F056D6CD9B52}"/>
              </a:ext>
            </a:extLst>
          </p:cNvPr>
          <p:cNvSpPr txBox="1"/>
          <p:nvPr/>
        </p:nvSpPr>
        <p:spPr>
          <a:xfrm>
            <a:off x="1097280" y="35509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6494D7C-CA62-2B71-F4D4-1C1606F873CC}"/>
              </a:ext>
            </a:extLst>
          </p:cNvPr>
          <p:cNvSpPr txBox="1"/>
          <p:nvPr/>
        </p:nvSpPr>
        <p:spPr>
          <a:xfrm>
            <a:off x="5684520" y="51511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740E73C-11C9-6218-8093-E11CCEB686B0}"/>
              </a:ext>
            </a:extLst>
          </p:cNvPr>
          <p:cNvSpPr txBox="1"/>
          <p:nvPr/>
        </p:nvSpPr>
        <p:spPr>
          <a:xfrm>
            <a:off x="2636520" y="445008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77DE6C8-A1D7-A434-D28F-5785C59648DD}"/>
              </a:ext>
            </a:extLst>
          </p:cNvPr>
          <p:cNvSpPr txBox="1"/>
          <p:nvPr/>
        </p:nvSpPr>
        <p:spPr>
          <a:xfrm>
            <a:off x="5684520" y="48194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8DC1D52-3499-F0AA-AAB5-8D1F52FCF83F}"/>
              </a:ext>
            </a:extLst>
          </p:cNvPr>
          <p:cNvSpPr txBox="1"/>
          <p:nvPr/>
        </p:nvSpPr>
        <p:spPr>
          <a:xfrm>
            <a:off x="7879080" y="58064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AD86DB6-DCF7-BB85-6278-8F5BC34BC742}"/>
              </a:ext>
            </a:extLst>
          </p:cNvPr>
          <p:cNvSpPr txBox="1"/>
          <p:nvPr/>
        </p:nvSpPr>
        <p:spPr>
          <a:xfrm>
            <a:off x="8769427" y="500165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0BBBEE46-2633-C25D-1B3A-581227AE6FCA}"/>
              </a:ext>
            </a:extLst>
          </p:cNvPr>
          <p:cNvPicPr>
            <a:picLocks noChangeAspect="1"/>
          </p:cNvPicPr>
          <p:nvPr/>
        </p:nvPicPr>
        <p:blipFill>
          <a:blip r:embed="rId3"/>
          <a:stretch>
            <a:fillRect/>
          </a:stretch>
        </p:blipFill>
        <p:spPr>
          <a:xfrm>
            <a:off x="1274445" y="3268108"/>
            <a:ext cx="1362075" cy="1733550"/>
          </a:xfrm>
          <a:prstGeom prst="rect">
            <a:avLst/>
          </a:prstGeom>
        </p:spPr>
      </p:pic>
    </p:spTree>
    <p:extLst>
      <p:ext uri="{BB962C8B-B14F-4D97-AF65-F5344CB8AC3E}">
        <p14:creationId xmlns:p14="http://schemas.microsoft.com/office/powerpoint/2010/main" val="105533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4725B-C39C-DB02-0E63-38678F7E64B2}"/>
              </a:ext>
            </a:extLst>
          </p:cNvPr>
          <p:cNvPicPr>
            <a:picLocks noChangeAspect="1"/>
          </p:cNvPicPr>
          <p:nvPr/>
        </p:nvPicPr>
        <p:blipFill>
          <a:blip r:embed="rId2"/>
          <a:stretch>
            <a:fillRect/>
          </a:stretch>
        </p:blipFill>
        <p:spPr>
          <a:xfrm>
            <a:off x="1337747" y="643466"/>
            <a:ext cx="9516506" cy="5571067"/>
          </a:xfrm>
          <a:prstGeom prst="rect">
            <a:avLst/>
          </a:prstGeom>
        </p:spPr>
      </p:pic>
      <p:sp>
        <p:nvSpPr>
          <p:cNvPr id="4" name="TextBox 3">
            <a:extLst>
              <a:ext uri="{FF2B5EF4-FFF2-40B4-BE49-F238E27FC236}">
                <a16:creationId xmlns:a16="http://schemas.microsoft.com/office/drawing/2014/main" id="{3BA6E9D1-7458-5C33-E84C-A7FA0C630F3C}"/>
              </a:ext>
            </a:extLst>
          </p:cNvPr>
          <p:cNvSpPr txBox="1"/>
          <p:nvPr/>
        </p:nvSpPr>
        <p:spPr>
          <a:xfrm>
            <a:off x="1531346" y="487680"/>
            <a:ext cx="6920432"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Age-Standardized Rate (World) per 100 000, Mortality, Females, in 2022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Cervix uteri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C22DD72-5AB8-E620-8BF3-977C6B4C05B1}"/>
              </a:ext>
            </a:extLst>
          </p:cNvPr>
          <p:cNvSpPr txBox="1"/>
          <p:nvPr/>
        </p:nvSpPr>
        <p:spPr>
          <a:xfrm>
            <a:off x="1337747" y="32004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B1C90E9-FF90-D717-033A-019EE7BCC7BA}"/>
              </a:ext>
            </a:extLst>
          </p:cNvPr>
          <p:cNvPicPr>
            <a:picLocks noChangeAspect="1"/>
          </p:cNvPicPr>
          <p:nvPr/>
        </p:nvPicPr>
        <p:blipFill>
          <a:blip r:embed="rId3"/>
          <a:stretch>
            <a:fillRect/>
          </a:stretch>
        </p:blipFill>
        <p:spPr>
          <a:xfrm>
            <a:off x="1108682" y="3097530"/>
            <a:ext cx="1558318" cy="1955958"/>
          </a:xfrm>
          <a:prstGeom prst="rect">
            <a:avLst/>
          </a:prstGeom>
        </p:spPr>
      </p:pic>
    </p:spTree>
    <p:extLst>
      <p:ext uri="{BB962C8B-B14F-4D97-AF65-F5344CB8AC3E}">
        <p14:creationId xmlns:p14="http://schemas.microsoft.com/office/powerpoint/2010/main" val="214370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RAK GRLIĆA MATERICE</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80563921"/>
              </p:ext>
            </p:extLst>
          </p:nvPr>
        </p:nvGraphicFramePr>
        <p:xfrm>
          <a:off x="2688771" y="2296885"/>
          <a:ext cx="7543800" cy="3145971"/>
        </p:xfrm>
        <a:graphic>
          <a:graphicData uri="http://schemas.openxmlformats.org/drawingml/2006/table">
            <a:tbl>
              <a:tblPr>
                <a:tableStyleId>{284E427A-3D55-4303-BF80-6455036E1DE7}</a:tableStyleId>
              </a:tblPr>
              <a:tblGrid>
                <a:gridCol w="1658770">
                  <a:extLst>
                    <a:ext uri="{9D8B030D-6E8A-4147-A177-3AD203B41FA5}">
                      <a16:colId xmlns:a16="http://schemas.microsoft.com/office/drawing/2014/main" val="20000"/>
                    </a:ext>
                  </a:extLst>
                </a:gridCol>
                <a:gridCol w="2740578">
                  <a:extLst>
                    <a:ext uri="{9D8B030D-6E8A-4147-A177-3AD203B41FA5}">
                      <a16:colId xmlns:a16="http://schemas.microsoft.com/office/drawing/2014/main" val="20001"/>
                    </a:ext>
                  </a:extLst>
                </a:gridCol>
                <a:gridCol w="3144452">
                  <a:extLst>
                    <a:ext uri="{9D8B030D-6E8A-4147-A177-3AD203B41FA5}">
                      <a16:colId xmlns:a16="http://schemas.microsoft.com/office/drawing/2014/main" val="20002"/>
                    </a:ext>
                  </a:extLst>
                </a:gridCol>
              </a:tblGrid>
              <a:tr h="800620">
                <a:tc gridSpan="3">
                  <a:txBody>
                    <a:bodyPr/>
                    <a:lstStyle/>
                    <a:p>
                      <a:pPr algn="ctr">
                        <a:lnSpc>
                          <a:spcPct val="107000"/>
                        </a:lnSpc>
                        <a:spcAft>
                          <a:spcPts val="800"/>
                        </a:spcAft>
                      </a:pPr>
                      <a:r>
                        <a:rPr lang="en-US" sz="1600" dirty="0">
                          <a:effectLst/>
                        </a:rPr>
                        <a:t>RAK GRLIĆA MATERICE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1908">
                <a:tc>
                  <a:txBody>
                    <a:bodyPr/>
                    <a:lstStyle/>
                    <a:p>
                      <a:pPr algn="l">
                        <a:lnSpc>
                          <a:spcPct val="107000"/>
                        </a:lnSpc>
                        <a:spcAft>
                          <a:spcPts val="800"/>
                        </a:spcAft>
                      </a:pPr>
                      <a:r>
                        <a:rPr lang="en-US" sz="1600" dirty="0" smtClean="0">
                          <a:effectLst/>
                        </a:rPr>
                        <a:t>202</a:t>
                      </a:r>
                      <a:r>
                        <a:rPr lang="sr-Latn-RS" sz="1600" dirty="0" smtClean="0">
                          <a:effectLst/>
                        </a:rPr>
                        <a:t>4</a:t>
                      </a:r>
                      <a:r>
                        <a:rPr lang="en-US" sz="1600" dirty="0" smtClean="0">
                          <a:effectLst/>
                        </a:rPr>
                        <a:t>. </a:t>
                      </a:r>
                      <a:r>
                        <a:rPr lang="en-US" sz="1600" dirty="0" err="1">
                          <a:effectLst/>
                        </a:rPr>
                        <a:t>godine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600" dirty="0">
                          <a:effectLst/>
                        </a:rPr>
                        <a:t>BROJ NOVOOBOLELIH ŽENA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600">
                          <a:effectLst/>
                        </a:rPr>
                        <a:t>BROJ UMRLIH ŽENA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0905">
                <a:tc>
                  <a:txBody>
                    <a:bodyPr/>
                    <a:lstStyle/>
                    <a:p>
                      <a:pPr algn="l">
                        <a:lnSpc>
                          <a:spcPct val="107000"/>
                        </a:lnSpc>
                        <a:spcAft>
                          <a:spcPts val="800"/>
                        </a:spcAft>
                      </a:pPr>
                      <a:r>
                        <a:rPr lang="en-US" sz="1600" dirty="0">
                          <a:effectLst/>
                        </a:rPr>
                        <a:t>U SRBIJI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r-Latn-RS" sz="1600" dirty="0" smtClean="0">
                          <a:effectLst/>
                          <a:latin typeface="Calibri" panose="020F0502020204030204" pitchFamily="34" charset="0"/>
                          <a:ea typeface="Calibri" panose="020F0502020204030204" pitchFamily="34" charset="0"/>
                          <a:cs typeface="Times New Roman" panose="02020603050405020304" pitchFamily="18" charset="0"/>
                        </a:rPr>
                        <a:t>1048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r-Latn-RS" sz="1600" dirty="0" smtClean="0">
                          <a:effectLst/>
                          <a:latin typeface="+mn-lt"/>
                          <a:ea typeface="+mn-ea"/>
                          <a:cs typeface="+mn-cs"/>
                        </a:rPr>
                        <a:t>410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42538">
                <a:tc>
                  <a:txBody>
                    <a:bodyPr/>
                    <a:lstStyle/>
                    <a:p>
                      <a:pPr algn="l">
                        <a:lnSpc>
                          <a:spcPct val="107000"/>
                        </a:lnSpc>
                        <a:spcAft>
                          <a:spcPts val="800"/>
                        </a:spcAft>
                      </a:pPr>
                      <a:r>
                        <a:rPr lang="en-US" sz="1600" dirty="0">
                          <a:effectLst/>
                        </a:rPr>
                        <a:t>U BEOGRADU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r-Latn-RS" sz="1600" dirty="0" smtClean="0">
                          <a:effectLst/>
                          <a:latin typeface="+mn-lt"/>
                          <a:ea typeface="+mn-ea"/>
                          <a:cs typeface="+mn-cs"/>
                        </a:rPr>
                        <a:t>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r-Latn-RS" sz="1600" dirty="0" smtClean="0">
                          <a:effectLst/>
                          <a:latin typeface="+mn-lt"/>
                          <a:ea typeface="+mn-ea"/>
                          <a:cs typeface="+mn-cs"/>
                        </a:rPr>
                        <a:t>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396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39524"/>
          </a:xfrm>
        </p:spPr>
        <p:txBody>
          <a:bodyPr>
            <a:noAutofit/>
          </a:bodyPr>
          <a:lstStyle/>
          <a:p>
            <a:r>
              <a:rPr lang="en-US" sz="5400" dirty="0"/>
              <a:t>UPOZORAVAJUĆI ZNACI I SIMPTOMI</a:t>
            </a:r>
          </a:p>
        </p:txBody>
      </p:sp>
      <p:sp>
        <p:nvSpPr>
          <p:cNvPr id="3" name="Content Placeholder 2"/>
          <p:cNvSpPr>
            <a:spLocks noGrp="1"/>
          </p:cNvSpPr>
          <p:nvPr>
            <p:ph idx="1"/>
          </p:nvPr>
        </p:nvSpPr>
        <p:spPr>
          <a:xfrm>
            <a:off x="1097280" y="1845733"/>
            <a:ext cx="10058400" cy="4357639"/>
          </a:xfrm>
        </p:spPr>
        <p:txBody>
          <a:bodyPr>
            <a:normAutofit/>
          </a:bodyPr>
          <a:lstStyle/>
          <a:p>
            <a:pPr>
              <a:buFont typeface="Wingdings" panose="05000000000000000000" pitchFamily="2" charset="2"/>
              <a:buChar char="Ø"/>
            </a:pPr>
            <a:r>
              <a:rPr lang="en-US" sz="3200" dirty="0" err="1"/>
              <a:t>krvarenje</a:t>
            </a:r>
            <a:r>
              <a:rPr lang="en-US" sz="3200" dirty="0"/>
              <a:t> u </a:t>
            </a:r>
            <a:r>
              <a:rPr lang="en-US" sz="3200" dirty="0" err="1"/>
              <a:t>toku</a:t>
            </a:r>
            <a:r>
              <a:rPr lang="en-US" sz="3200" dirty="0"/>
              <a:t> </a:t>
            </a:r>
            <a:r>
              <a:rPr lang="en-US" sz="3200" dirty="0" err="1"/>
              <a:t>i</a:t>
            </a:r>
            <a:r>
              <a:rPr lang="en-US" sz="3200" dirty="0"/>
              <a:t> </a:t>
            </a:r>
            <a:r>
              <a:rPr lang="en-US" sz="3200" dirty="0" err="1"/>
              <a:t>nakon</a:t>
            </a:r>
            <a:r>
              <a:rPr lang="en-US" sz="3200" dirty="0"/>
              <a:t> </a:t>
            </a:r>
            <a:r>
              <a:rPr lang="en-US" sz="3200" dirty="0" err="1"/>
              <a:t>seksualnog</a:t>
            </a:r>
            <a:r>
              <a:rPr lang="en-US" sz="3200" dirty="0"/>
              <a:t> </a:t>
            </a:r>
            <a:r>
              <a:rPr lang="en-US" sz="3200" dirty="0" err="1"/>
              <a:t>odnosa</a:t>
            </a:r>
            <a:endParaRPr lang="en-US" sz="3200" dirty="0"/>
          </a:p>
          <a:p>
            <a:pPr>
              <a:buFont typeface="Wingdings" panose="05000000000000000000" pitchFamily="2" charset="2"/>
              <a:buChar char="Ø"/>
            </a:pPr>
            <a:r>
              <a:rPr lang="en-US" sz="3200" dirty="0" err="1"/>
              <a:t>krvarenje</a:t>
            </a:r>
            <a:r>
              <a:rPr lang="en-US" sz="3200" dirty="0"/>
              <a:t> </a:t>
            </a:r>
            <a:r>
              <a:rPr lang="en-US" sz="3200" dirty="0" err="1"/>
              <a:t>između</a:t>
            </a:r>
            <a:r>
              <a:rPr lang="en-US" sz="3200" dirty="0"/>
              <a:t> </a:t>
            </a:r>
            <a:r>
              <a:rPr lang="en-US" sz="3200" dirty="0" err="1"/>
              <a:t>dve</a:t>
            </a:r>
            <a:r>
              <a:rPr lang="en-US" sz="3200" dirty="0"/>
              <a:t> </a:t>
            </a:r>
            <a:r>
              <a:rPr lang="en-US" sz="3200" dirty="0" err="1"/>
              <a:t>menstruacije</a:t>
            </a:r>
            <a:endParaRPr lang="en-US" sz="3200" dirty="0"/>
          </a:p>
          <a:p>
            <a:pPr>
              <a:buFont typeface="Wingdings" panose="05000000000000000000" pitchFamily="2" charset="2"/>
              <a:buChar char="Ø"/>
            </a:pPr>
            <a:r>
              <a:rPr lang="en-US" sz="3200" dirty="0" err="1"/>
              <a:t>produženo</a:t>
            </a:r>
            <a:r>
              <a:rPr lang="en-US" sz="3200" dirty="0"/>
              <a:t> </a:t>
            </a:r>
            <a:r>
              <a:rPr lang="en-US" sz="3200" dirty="0" err="1"/>
              <a:t>menstrualno</a:t>
            </a:r>
            <a:r>
              <a:rPr lang="en-US" sz="3200" dirty="0"/>
              <a:t> </a:t>
            </a:r>
            <a:r>
              <a:rPr lang="en-US" sz="3200" dirty="0" err="1"/>
              <a:t>krvarenje</a:t>
            </a:r>
            <a:endParaRPr lang="en-US" sz="3200" dirty="0"/>
          </a:p>
          <a:p>
            <a:pPr>
              <a:buFont typeface="Wingdings" panose="05000000000000000000" pitchFamily="2" charset="2"/>
              <a:buChar char="Ø"/>
            </a:pPr>
            <a:r>
              <a:rPr lang="en-US" sz="3200" dirty="0" err="1"/>
              <a:t>krvarenje</a:t>
            </a:r>
            <a:r>
              <a:rPr lang="en-US" sz="3200" dirty="0"/>
              <a:t> </a:t>
            </a:r>
            <a:r>
              <a:rPr lang="en-US" sz="3200" dirty="0" err="1"/>
              <a:t>nakon</a:t>
            </a:r>
            <a:r>
              <a:rPr lang="en-US" sz="3200" dirty="0"/>
              <a:t> </a:t>
            </a:r>
            <a:r>
              <a:rPr lang="en-US" sz="3200" dirty="0" err="1"/>
              <a:t>menopauze</a:t>
            </a:r>
            <a:endParaRPr lang="en-US" sz="3200" dirty="0"/>
          </a:p>
          <a:p>
            <a:pPr>
              <a:buFont typeface="Wingdings" panose="05000000000000000000" pitchFamily="2" charset="2"/>
              <a:buChar char="Ø"/>
            </a:pPr>
            <a:r>
              <a:rPr lang="en-US" sz="3200" dirty="0" err="1"/>
              <a:t>pojačani</a:t>
            </a:r>
            <a:r>
              <a:rPr lang="en-US" sz="3200" dirty="0"/>
              <a:t> </a:t>
            </a:r>
            <a:r>
              <a:rPr lang="en-US" sz="3200" dirty="0" err="1"/>
              <a:t>vaginalni</a:t>
            </a:r>
            <a:r>
              <a:rPr lang="en-US" sz="3200" dirty="0"/>
              <a:t> </a:t>
            </a:r>
            <a:r>
              <a:rPr lang="en-US" sz="3200" dirty="0" err="1"/>
              <a:t>sekret</a:t>
            </a:r>
            <a:r>
              <a:rPr lang="en-US" sz="3200" dirty="0"/>
              <a:t> </a:t>
            </a:r>
            <a:r>
              <a:rPr lang="en-US" sz="3200" dirty="0" err="1"/>
              <a:t>i</a:t>
            </a:r>
            <a:r>
              <a:rPr lang="en-US" sz="3200" dirty="0"/>
              <a:t> pored </a:t>
            </a:r>
            <a:r>
              <a:rPr lang="en-US" sz="3200" dirty="0" err="1"/>
              <a:t>primenjene</a:t>
            </a:r>
            <a:r>
              <a:rPr lang="en-US" sz="3200" dirty="0"/>
              <a:t> </a:t>
            </a:r>
            <a:r>
              <a:rPr lang="en-US" sz="3200" dirty="0" err="1"/>
              <a:t>terapije</a:t>
            </a:r>
            <a:endParaRPr lang="en-US" sz="3200" dirty="0"/>
          </a:p>
          <a:p>
            <a:pPr>
              <a:buFont typeface="Wingdings" panose="05000000000000000000" pitchFamily="2" charset="2"/>
              <a:buChar char="Ø"/>
            </a:pPr>
            <a:r>
              <a:rPr lang="en-US" sz="3200" dirty="0" err="1"/>
              <a:t>ponovljene</a:t>
            </a:r>
            <a:r>
              <a:rPr lang="en-US" sz="3200" dirty="0"/>
              <a:t> </a:t>
            </a:r>
            <a:r>
              <a:rPr lang="en-US" sz="3200" dirty="0" err="1"/>
              <a:t>ranice</a:t>
            </a:r>
            <a:r>
              <a:rPr lang="en-US" sz="3200" dirty="0"/>
              <a:t> </a:t>
            </a:r>
            <a:r>
              <a:rPr lang="en-US" sz="3200" dirty="0" err="1"/>
              <a:t>ili</a:t>
            </a:r>
            <a:r>
              <a:rPr lang="en-US" sz="3200" dirty="0"/>
              <a:t> </a:t>
            </a:r>
            <a:r>
              <a:rPr lang="en-US" sz="3200" dirty="0" err="1"/>
              <a:t>oštećenja</a:t>
            </a:r>
            <a:r>
              <a:rPr lang="en-US" sz="3200" dirty="0"/>
              <a:t> </a:t>
            </a:r>
            <a:r>
              <a:rPr lang="en-US" sz="3200" dirty="0" err="1"/>
              <a:t>sluzokože</a:t>
            </a:r>
            <a:r>
              <a:rPr lang="en-US" sz="3200" dirty="0"/>
              <a:t> </a:t>
            </a:r>
            <a:r>
              <a:rPr lang="en-US" sz="3200" dirty="0" err="1"/>
              <a:t>grlića</a:t>
            </a:r>
            <a:r>
              <a:rPr lang="en-US" sz="3200" dirty="0"/>
              <a:t> </a:t>
            </a:r>
          </a:p>
          <a:p>
            <a:pPr>
              <a:buFont typeface="Wingdings" panose="05000000000000000000" pitchFamily="2" charset="2"/>
              <a:buChar char="Ø"/>
            </a:pPr>
            <a:r>
              <a:rPr lang="en-US" sz="3200" dirty="0" err="1"/>
              <a:t>bol</a:t>
            </a:r>
            <a:r>
              <a:rPr lang="en-US" sz="3200" dirty="0"/>
              <a:t> u </a:t>
            </a:r>
            <a:r>
              <a:rPr lang="en-US" sz="3200" dirty="0" err="1"/>
              <a:t>krstima</a:t>
            </a:r>
            <a:r>
              <a:rPr lang="en-US" sz="3200" dirty="0"/>
              <a:t> </a:t>
            </a:r>
            <a:r>
              <a:rPr lang="en-US" sz="3200" dirty="0" err="1"/>
              <a:t>ili</a:t>
            </a:r>
            <a:r>
              <a:rPr lang="en-US" sz="3200" dirty="0"/>
              <a:t> </a:t>
            </a:r>
            <a:r>
              <a:rPr lang="en-US" sz="3200" dirty="0" err="1"/>
              <a:t>nozi</a:t>
            </a:r>
            <a:r>
              <a:rPr lang="en-US" sz="3200" dirty="0"/>
              <a:t>, </a:t>
            </a:r>
            <a:r>
              <a:rPr lang="en-US" sz="3200" dirty="0" err="1"/>
              <a:t>oticanje</a:t>
            </a:r>
            <a:r>
              <a:rPr lang="en-US" sz="3200" dirty="0"/>
              <a:t> </a:t>
            </a:r>
            <a:r>
              <a:rPr lang="en-US" sz="3200" dirty="0" err="1"/>
              <a:t>nogu</a:t>
            </a:r>
            <a:endParaRPr lang="en-US" sz="3200" dirty="0"/>
          </a:p>
          <a:p>
            <a:endParaRPr lang="en-US" dirty="0"/>
          </a:p>
        </p:txBody>
      </p:sp>
    </p:spTree>
    <p:extLst>
      <p:ext uri="{BB962C8B-B14F-4D97-AF65-F5344CB8AC3E}">
        <p14:creationId xmlns:p14="http://schemas.microsoft.com/office/powerpoint/2010/main" val="230645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32810" y="93518"/>
            <a:ext cx="5351317" cy="6180893"/>
          </a:xfrm>
          <a:prstGeom prst="rect">
            <a:avLst/>
          </a:prstGeom>
        </p:spPr>
      </p:pic>
      <p:sp>
        <p:nvSpPr>
          <p:cNvPr id="4" name="TextBox 3"/>
          <p:cNvSpPr txBox="1"/>
          <p:nvPr/>
        </p:nvSpPr>
        <p:spPr>
          <a:xfrm>
            <a:off x="6099811" y="6488668"/>
            <a:ext cx="6092189" cy="369332"/>
          </a:xfrm>
          <a:prstGeom prst="rect">
            <a:avLst/>
          </a:prstGeom>
          <a:noFill/>
        </p:spPr>
        <p:txBody>
          <a:bodyPr wrap="square" rtlCol="0">
            <a:spAutoFit/>
          </a:bodyPr>
          <a:lstStyle/>
          <a:p>
            <a:r>
              <a:rPr lang="sr-Latn-RS" dirty="0"/>
              <a:t>Izvor: https://www.cdc.gov/hpv/hcp/protecting-patients.html</a:t>
            </a:r>
            <a:endParaRPr lang="en-US" dirty="0"/>
          </a:p>
        </p:txBody>
      </p:sp>
    </p:spTree>
    <p:extLst>
      <p:ext uri="{BB962C8B-B14F-4D97-AF65-F5344CB8AC3E}">
        <p14:creationId xmlns:p14="http://schemas.microsoft.com/office/powerpoint/2010/main" val="120406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latin typeface="+mn-lt"/>
              </a:rPr>
              <a:t>HPV vakcina</a:t>
            </a:r>
            <a:endParaRPr lang="en-US" dirty="0">
              <a:latin typeface="+mn-lt"/>
            </a:endParaRPr>
          </a:p>
        </p:txBody>
      </p:sp>
      <p:sp>
        <p:nvSpPr>
          <p:cNvPr id="3" name="Content Placeholder 2"/>
          <p:cNvSpPr>
            <a:spLocks noGrp="1"/>
          </p:cNvSpPr>
          <p:nvPr>
            <p:ph idx="1"/>
          </p:nvPr>
        </p:nvSpPr>
        <p:spPr>
          <a:xfrm>
            <a:off x="1097280" y="1992975"/>
            <a:ext cx="10965766" cy="4272743"/>
          </a:xfrm>
        </p:spPr>
        <p:txBody>
          <a:bodyPr>
            <a:normAutofit/>
          </a:bodyPr>
          <a:lstStyle/>
          <a:p>
            <a:pPr>
              <a:buFont typeface="Wingdings" panose="05000000000000000000" pitchFamily="2" charset="2"/>
              <a:buChar char="Ø"/>
            </a:pPr>
            <a:r>
              <a:rPr lang="sr-Latn-RS" sz="2800" dirty="0"/>
              <a:t> U upotrebi od 2006. godine</a:t>
            </a:r>
          </a:p>
          <a:p>
            <a:pPr>
              <a:buFont typeface="Wingdings" panose="05000000000000000000" pitchFamily="2" charset="2"/>
              <a:buChar char="Ø"/>
            </a:pPr>
            <a:r>
              <a:rPr lang="sr-Latn-RS" sz="2800" dirty="0"/>
              <a:t> U Srbiji registrovana 2006. godine, a dozvola obnovljena 2012. godine</a:t>
            </a:r>
          </a:p>
          <a:p>
            <a:pPr>
              <a:buFont typeface="Wingdings" panose="05000000000000000000" pitchFamily="2" charset="2"/>
              <a:buChar char="Ø"/>
            </a:pPr>
            <a:r>
              <a:rPr lang="sr-Latn-RS" sz="2800" dirty="0"/>
              <a:t> 3 vrste, dvovalentna (Cervarix), četvorovalentna (Gardasil 4) i devetovalentna (Gardasil 9)</a:t>
            </a:r>
          </a:p>
          <a:p>
            <a:pPr>
              <a:buFont typeface="Wingdings" panose="05000000000000000000" pitchFamily="2" charset="2"/>
              <a:buChar char="Ø"/>
            </a:pPr>
            <a:r>
              <a:rPr lang="sr-Latn-RS" sz="2800" dirty="0"/>
              <a:t> Gardasil 9 odobren u SAD 2014. godine od strane FDA(</a:t>
            </a:r>
            <a:r>
              <a:rPr lang="sr-Latn-RS" sz="2400" b="0" i="0" dirty="0">
                <a:solidFill>
                  <a:srgbClr val="202124"/>
                </a:solidFill>
                <a:effectLst/>
                <a:cs typeface="Calibri" panose="020F0502020204030204" pitchFamily="34" charset="0"/>
              </a:rPr>
              <a:t>Food and Drug Administration</a:t>
            </a:r>
            <a:r>
              <a:rPr lang="sr-Latn-RS" sz="2400" b="0" i="0" dirty="0">
                <a:solidFill>
                  <a:srgbClr val="202124"/>
                </a:solidFill>
                <a:effectLst/>
                <a:latin typeface="Calibri" panose="020F0502020204030204" pitchFamily="34" charset="0"/>
                <a:cs typeface="Calibri" panose="020F0502020204030204" pitchFamily="34" charset="0"/>
              </a:rPr>
              <a:t>)</a:t>
            </a:r>
          </a:p>
          <a:p>
            <a:pPr>
              <a:buFont typeface="Wingdings" panose="05000000000000000000" pitchFamily="2" charset="2"/>
              <a:buChar char="Ø"/>
            </a:pPr>
            <a:r>
              <a:rPr lang="sr-Latn-RS" sz="2800" dirty="0"/>
              <a:t>Gardasil 9 odobren od strane EMA-e (</a:t>
            </a:r>
            <a:r>
              <a:rPr lang="sr-Latn-RS" sz="2400" dirty="0"/>
              <a:t>European Medicines Agency</a:t>
            </a:r>
            <a:r>
              <a:rPr lang="sr-Latn-RS" sz="2800" dirty="0"/>
              <a:t>) od juna 2015. godine</a:t>
            </a:r>
          </a:p>
          <a:p>
            <a:pPr>
              <a:buFont typeface="Wingdings" panose="05000000000000000000" pitchFamily="2" charset="2"/>
              <a:buChar char="Ø"/>
            </a:pPr>
            <a:endParaRPr lang="sr-Latn-R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748" y="0"/>
            <a:ext cx="2417260" cy="1958501"/>
          </a:xfrm>
          <a:prstGeom prst="rect">
            <a:avLst/>
          </a:prstGeom>
        </p:spPr>
      </p:pic>
      <p:sp>
        <p:nvSpPr>
          <p:cNvPr id="5" name="Rectangle 4"/>
          <p:cNvSpPr/>
          <p:nvPr/>
        </p:nvSpPr>
        <p:spPr>
          <a:xfrm>
            <a:off x="2628900" y="6402261"/>
            <a:ext cx="7398327" cy="369332"/>
          </a:xfrm>
          <a:prstGeom prst="rect">
            <a:avLst/>
          </a:prstGeom>
        </p:spPr>
        <p:txBody>
          <a:bodyPr wrap="square">
            <a:spAutoFit/>
          </a:bodyPr>
          <a:lstStyle/>
          <a:p>
            <a:pPr algn="ctr"/>
            <a:r>
              <a:rPr lang="sr-Latn-RS" sz="900" dirty="0"/>
              <a:t>Izvor: </a:t>
            </a:r>
            <a:r>
              <a:rPr lang="en-US" sz="900" dirty="0">
                <a:hlinkClick r:id="rId3"/>
              </a:rPr>
              <a:t>https://www.fda.gov/news-events/press-announcements/fda-approves-expanded-use-gardasil-9-include-individuals-27-through-45-years-old</a:t>
            </a:r>
            <a:endParaRPr lang="sr-Latn-RS" sz="900" dirty="0"/>
          </a:p>
          <a:p>
            <a:r>
              <a:rPr lang="sr-Latn-RS" sz="900" dirty="0"/>
              <a:t>                  </a:t>
            </a:r>
            <a:r>
              <a:rPr lang="sr-Latn-RS" sz="900" dirty="0">
                <a:hlinkClick r:id="rId4"/>
              </a:rPr>
              <a:t>https://www.drugs.com/history/gardasil.html</a:t>
            </a:r>
            <a:r>
              <a:rPr lang="sr-Latn-RS" sz="900" dirty="0"/>
              <a:t> ; https://www.ema.europa.eu/en/medicines/human/EPAR/gardasil-9</a:t>
            </a:r>
            <a:endParaRPr lang="en-US" sz="900" dirty="0"/>
          </a:p>
        </p:txBody>
      </p:sp>
    </p:spTree>
    <p:extLst>
      <p:ext uri="{BB962C8B-B14F-4D97-AF65-F5344CB8AC3E}">
        <p14:creationId xmlns:p14="http://schemas.microsoft.com/office/powerpoint/2010/main" val="278665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latin typeface="+mn-lt"/>
              </a:rPr>
              <a:t>HPV vakcina</a:t>
            </a:r>
            <a:endParaRPr lang="en-US" dirty="0">
              <a:latin typeface="+mn-lt"/>
            </a:endParaRPr>
          </a:p>
        </p:txBody>
      </p:sp>
      <p:sp>
        <p:nvSpPr>
          <p:cNvPr id="3" name="Content Placeholder 2"/>
          <p:cNvSpPr>
            <a:spLocks noGrp="1"/>
          </p:cNvSpPr>
          <p:nvPr>
            <p:ph idx="1"/>
          </p:nvPr>
        </p:nvSpPr>
        <p:spPr>
          <a:xfrm>
            <a:off x="1188720" y="2194561"/>
            <a:ext cx="10165080" cy="3982402"/>
          </a:xfrm>
        </p:spPr>
        <p:txBody>
          <a:bodyPr/>
          <a:lstStyle/>
          <a:p>
            <a:pPr>
              <a:buFont typeface="Wingdings" panose="05000000000000000000" pitchFamily="2" charset="2"/>
              <a:buChar char="Ø"/>
            </a:pPr>
            <a:r>
              <a:rPr lang="en-US" sz="2800" dirty="0"/>
              <a:t>Vakcine ne </a:t>
            </a:r>
            <a:r>
              <a:rPr lang="en-US" sz="2800" dirty="0" err="1"/>
              <a:t>mogu</a:t>
            </a:r>
            <a:r>
              <a:rPr lang="en-US" sz="2800" dirty="0"/>
              <a:t> </a:t>
            </a:r>
            <a:r>
              <a:rPr lang="en-US" sz="2800" dirty="0" err="1"/>
              <a:t>izazvati</a:t>
            </a:r>
            <a:r>
              <a:rPr lang="en-US" sz="2800" dirty="0"/>
              <a:t> </a:t>
            </a:r>
            <a:r>
              <a:rPr lang="en-US" sz="2800" dirty="0" err="1"/>
              <a:t>infekciju</a:t>
            </a:r>
            <a:r>
              <a:rPr lang="en-US" sz="2800" dirty="0"/>
              <a:t> </a:t>
            </a:r>
            <a:r>
              <a:rPr lang="en-US" sz="2800" dirty="0" err="1"/>
              <a:t>niti</a:t>
            </a:r>
            <a:r>
              <a:rPr lang="en-US" sz="2800" dirty="0"/>
              <a:t> </a:t>
            </a:r>
            <a:r>
              <a:rPr lang="en-US" sz="2800" dirty="0" err="1"/>
              <a:t>su</a:t>
            </a:r>
            <a:r>
              <a:rPr lang="en-US" sz="2800" dirty="0"/>
              <a:t> </a:t>
            </a:r>
            <a:r>
              <a:rPr lang="en-US" sz="2800" dirty="0" err="1"/>
              <a:t>onkogene</a:t>
            </a:r>
            <a:endParaRPr lang="en-US" sz="2800" dirty="0"/>
          </a:p>
          <a:p>
            <a:pPr>
              <a:buFont typeface="Wingdings" panose="05000000000000000000" pitchFamily="2" charset="2"/>
              <a:buChar char="Ø"/>
            </a:pPr>
            <a:r>
              <a:rPr lang="en-US" sz="2800" dirty="0" err="1"/>
              <a:t>Vakcina</a:t>
            </a:r>
            <a:r>
              <a:rPr lang="en-US" sz="2800" dirty="0"/>
              <a:t> u </a:t>
            </a:r>
            <a:r>
              <a:rPr lang="en-US" sz="2800" dirty="0" err="1"/>
              <a:t>sebi</a:t>
            </a:r>
            <a:r>
              <a:rPr lang="en-US" sz="2800" dirty="0"/>
              <a:t> </a:t>
            </a:r>
            <a:r>
              <a:rPr lang="en-US" sz="2800" dirty="0" err="1"/>
              <a:t>sadrži</a:t>
            </a:r>
            <a:r>
              <a:rPr lang="en-US" sz="2800" dirty="0"/>
              <a:t> </a:t>
            </a:r>
            <a:r>
              <a:rPr lang="en-US" sz="2800" dirty="0" err="1"/>
              <a:t>virusu</a:t>
            </a:r>
            <a:r>
              <a:rPr lang="en-US" sz="2800" dirty="0"/>
              <a:t> </a:t>
            </a:r>
            <a:r>
              <a:rPr lang="en-US" sz="2800" dirty="0" err="1"/>
              <a:t>slične</a:t>
            </a:r>
            <a:r>
              <a:rPr lang="en-US" sz="2800" dirty="0"/>
              <a:t> </a:t>
            </a:r>
            <a:r>
              <a:rPr lang="en-US" sz="2800" dirty="0" err="1"/>
              <a:t>čestice</a:t>
            </a:r>
            <a:r>
              <a:rPr lang="en-US" sz="2800" dirty="0"/>
              <a:t> </a:t>
            </a:r>
            <a:r>
              <a:rPr lang="en-US" sz="2800" dirty="0" err="1"/>
              <a:t>koje</a:t>
            </a:r>
            <a:r>
              <a:rPr lang="en-US" sz="2800" dirty="0"/>
              <a:t> </a:t>
            </a:r>
            <a:r>
              <a:rPr lang="en-US" sz="2800" dirty="0" err="1"/>
              <a:t>nastaju</a:t>
            </a:r>
            <a:r>
              <a:rPr lang="en-US" sz="2800" dirty="0"/>
              <a:t> od </a:t>
            </a:r>
            <a:r>
              <a:rPr lang="en-US" sz="2800" dirty="0" err="1"/>
              <a:t>kopija</a:t>
            </a:r>
            <a:r>
              <a:rPr lang="en-US" sz="2800" dirty="0"/>
              <a:t> L1 </a:t>
            </a:r>
            <a:r>
              <a:rPr lang="en-US" sz="2800" dirty="0" err="1"/>
              <a:t>proteina</a:t>
            </a:r>
            <a:r>
              <a:rPr lang="en-US" sz="2800" dirty="0"/>
              <a:t> </a:t>
            </a:r>
            <a:r>
              <a:rPr lang="sr-Latn-RS" sz="2800" dirty="0"/>
              <a:t>(</a:t>
            </a:r>
            <a:r>
              <a:rPr lang="en-US" sz="2800" dirty="0" err="1"/>
              <a:t>glavni</a:t>
            </a:r>
            <a:r>
              <a:rPr lang="en-US" sz="2800" dirty="0"/>
              <a:t> </a:t>
            </a:r>
            <a:r>
              <a:rPr lang="en-US" sz="2800" dirty="0" err="1"/>
              <a:t>strukturalni</a:t>
            </a:r>
            <a:r>
              <a:rPr lang="en-US" sz="2800" dirty="0"/>
              <a:t> protein HPV</a:t>
            </a:r>
            <a:r>
              <a:rPr lang="sr-Latn-RS" sz="2800" dirty="0"/>
              <a:t>)</a:t>
            </a:r>
            <a:r>
              <a:rPr lang="en-US" sz="2800" dirty="0"/>
              <a:t> </a:t>
            </a:r>
            <a:r>
              <a:rPr lang="en-US" sz="2800" dirty="0" err="1"/>
              <a:t>proizvedene</a:t>
            </a:r>
            <a:r>
              <a:rPr lang="en-US" sz="2800" dirty="0"/>
              <a:t> </a:t>
            </a:r>
            <a:r>
              <a:rPr lang="en-US" sz="2800" dirty="0" err="1"/>
              <a:t>upotrebom</a:t>
            </a:r>
            <a:r>
              <a:rPr lang="en-US" sz="2800" dirty="0"/>
              <a:t> </a:t>
            </a:r>
            <a:r>
              <a:rPr lang="en-US" sz="2800" dirty="0" err="1"/>
              <a:t>rekombinantne</a:t>
            </a:r>
            <a:r>
              <a:rPr lang="en-US" sz="2800" dirty="0"/>
              <a:t> DNK </a:t>
            </a:r>
            <a:r>
              <a:rPr lang="en-US" sz="2800" dirty="0" err="1"/>
              <a:t>tehnologije</a:t>
            </a:r>
            <a:endParaRPr lang="en-US" sz="2800" dirty="0"/>
          </a:p>
          <a:p>
            <a:pPr>
              <a:buFont typeface="Wingdings" panose="05000000000000000000" pitchFamily="2" charset="2"/>
              <a:buChar char="Ø"/>
            </a:pPr>
            <a:endParaRPr lang="sr-Latn-RS" sz="2800" i="1" dirty="0">
              <a:solidFill>
                <a:srgbClr val="FF0000"/>
              </a:solidFill>
            </a:endParaRPr>
          </a:p>
          <a:p>
            <a:pPr marL="0" indent="0" algn="ctr">
              <a:buNone/>
            </a:pPr>
            <a:r>
              <a:rPr lang="sr-Latn-RS" sz="2800" i="1" dirty="0">
                <a:solidFill>
                  <a:schemeClr val="accent1">
                    <a:lumMod val="75000"/>
                  </a:schemeClr>
                </a:solidFill>
              </a:rPr>
              <a:t>Imunizacija HPV vakcinom ne isključuje potrebu obavljanja preventivnih pregleda</a:t>
            </a:r>
            <a:r>
              <a:rPr lang="en-US" sz="2800" i="1" dirty="0">
                <a:solidFill>
                  <a:schemeClr val="accent1">
                    <a:lumMod val="75000"/>
                  </a:schemeClr>
                </a:solidFill>
              </a:rPr>
              <a:t>-</a:t>
            </a:r>
            <a:r>
              <a:rPr lang="en-US" sz="2800" i="1" dirty="0" err="1">
                <a:solidFill>
                  <a:schemeClr val="accent1">
                    <a:lumMod val="75000"/>
                  </a:schemeClr>
                </a:solidFill>
              </a:rPr>
              <a:t>skrining</a:t>
            </a:r>
            <a:endParaRPr lang="en-US" sz="2800" i="1" dirty="0">
              <a:solidFill>
                <a:schemeClr val="accent1">
                  <a:lumMod val="75000"/>
                </a:schemeClr>
              </a:solidFill>
            </a:endParaRPr>
          </a:p>
          <a:p>
            <a:endParaRPr lang="en-US" dirty="0"/>
          </a:p>
        </p:txBody>
      </p:sp>
      <p:sp>
        <p:nvSpPr>
          <p:cNvPr id="4" name="TextBox 3"/>
          <p:cNvSpPr txBox="1"/>
          <p:nvPr/>
        </p:nvSpPr>
        <p:spPr>
          <a:xfrm>
            <a:off x="6096000" y="5787708"/>
            <a:ext cx="5510645" cy="430887"/>
          </a:xfrm>
          <a:prstGeom prst="rect">
            <a:avLst/>
          </a:prstGeom>
          <a:noFill/>
        </p:spPr>
        <p:txBody>
          <a:bodyPr wrap="square" rtlCol="0">
            <a:spAutoFit/>
          </a:bodyPr>
          <a:lstStyle/>
          <a:p>
            <a:r>
              <a:rPr lang="sr-Latn-RS" sz="1100" dirty="0"/>
              <a:t>Izvor: </a:t>
            </a:r>
            <a:r>
              <a:rPr lang="en-US" sz="1100" dirty="0" err="1"/>
              <a:t>Stručno-metodološko</a:t>
            </a:r>
            <a:r>
              <a:rPr lang="en-US" sz="1100" dirty="0"/>
              <a:t> </a:t>
            </a:r>
            <a:r>
              <a:rPr lang="en-US" sz="1100" dirty="0" err="1"/>
              <a:t>upustvo</a:t>
            </a:r>
            <a:r>
              <a:rPr lang="en-US" sz="1100" dirty="0"/>
              <a:t> </a:t>
            </a:r>
            <a:r>
              <a:rPr lang="en-US" sz="1100" dirty="0" err="1"/>
              <a:t>za</a:t>
            </a:r>
            <a:r>
              <a:rPr lang="en-US" sz="1100" dirty="0"/>
              <a:t> </a:t>
            </a:r>
            <a:r>
              <a:rPr lang="en-US" sz="1100" dirty="0" err="1"/>
              <a:t>sprovođenje</a:t>
            </a:r>
            <a:r>
              <a:rPr lang="en-US" sz="1100" dirty="0"/>
              <a:t> </a:t>
            </a:r>
            <a:r>
              <a:rPr lang="en-US" sz="1100" dirty="0" err="1"/>
              <a:t>preporučene</a:t>
            </a:r>
            <a:r>
              <a:rPr lang="en-US" sz="1100" dirty="0"/>
              <a:t> </a:t>
            </a:r>
            <a:r>
              <a:rPr lang="en-US" sz="1100" dirty="0" err="1"/>
              <a:t>imunizacije</a:t>
            </a:r>
            <a:endParaRPr lang="en-US" sz="1100" dirty="0"/>
          </a:p>
          <a:p>
            <a:r>
              <a:rPr lang="en-US" sz="1100" dirty="0"/>
              <a:t> </a:t>
            </a:r>
            <a:r>
              <a:rPr lang="en-US" sz="1100" dirty="0" err="1"/>
              <a:t>protiv</a:t>
            </a:r>
            <a:r>
              <a:rPr lang="en-US" sz="1100" dirty="0"/>
              <a:t> </a:t>
            </a:r>
            <a:r>
              <a:rPr lang="en-US" sz="1100" dirty="0" err="1"/>
              <a:t>oboljenja</a:t>
            </a:r>
            <a:r>
              <a:rPr lang="en-US" sz="1100" dirty="0"/>
              <a:t> </a:t>
            </a:r>
            <a:r>
              <a:rPr lang="en-US" sz="1100" dirty="0" err="1"/>
              <a:t>izazvanih</a:t>
            </a:r>
            <a:r>
              <a:rPr lang="en-US" sz="1100" dirty="0"/>
              <a:t> </a:t>
            </a:r>
            <a:r>
              <a:rPr lang="en-US" sz="1100" dirty="0" err="1"/>
              <a:t>humanim</a:t>
            </a:r>
            <a:r>
              <a:rPr lang="en-US" sz="1100" dirty="0"/>
              <a:t> </a:t>
            </a:r>
            <a:r>
              <a:rPr lang="en-US" sz="1100" dirty="0" err="1"/>
              <a:t>papiloma</a:t>
            </a:r>
            <a:r>
              <a:rPr lang="en-US" sz="1100" dirty="0"/>
              <a:t> </a:t>
            </a:r>
            <a:r>
              <a:rPr lang="en-US" sz="1100" dirty="0" err="1"/>
              <a:t>virusom</a:t>
            </a:r>
            <a:r>
              <a:rPr lang="en-US" sz="1100" dirty="0"/>
              <a:t> (HPV), </a:t>
            </a:r>
            <a:r>
              <a:rPr lang="en-US" sz="1100" dirty="0" err="1"/>
              <a:t>vakcinom</a:t>
            </a:r>
            <a:r>
              <a:rPr lang="en-US" sz="1100" dirty="0"/>
              <a:t> Gardasil 9</a:t>
            </a:r>
          </a:p>
        </p:txBody>
      </p:sp>
    </p:spTree>
    <p:extLst>
      <p:ext uri="{BB962C8B-B14F-4D97-AF65-F5344CB8AC3E}">
        <p14:creationId xmlns:p14="http://schemas.microsoft.com/office/powerpoint/2010/main" val="47078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4" y="407323"/>
            <a:ext cx="3200400" cy="1327959"/>
          </a:xfrm>
        </p:spPr>
        <p:txBody>
          <a:bodyPr>
            <a:noAutofit/>
          </a:bodyPr>
          <a:lstStyle/>
          <a:p>
            <a:r>
              <a:rPr lang="sr-Latn-RS" sz="4800" dirty="0"/>
              <a:t>Šta je HPV virus?</a:t>
            </a:r>
            <a:endParaRPr lang="en-US" sz="4800" dirty="0"/>
          </a:p>
        </p:txBody>
      </p:sp>
      <p:pic>
        <p:nvPicPr>
          <p:cNvPr id="5" name="Content Placeholder 4"/>
          <p:cNvPicPr>
            <a:picLocks noGrp="1" noChangeAspect="1"/>
          </p:cNvPicPr>
          <p:nvPr>
            <p:ph idx="1"/>
          </p:nvPr>
        </p:nvPicPr>
        <p:blipFill>
          <a:blip r:embed="rId2"/>
          <a:stretch>
            <a:fillRect/>
          </a:stretch>
        </p:blipFill>
        <p:spPr>
          <a:xfrm>
            <a:off x="4800636" y="1900619"/>
            <a:ext cx="6492803" cy="2920237"/>
          </a:xfrm>
          <a:prstGeom prst="rect">
            <a:avLst/>
          </a:prstGeom>
        </p:spPr>
      </p:pic>
      <p:sp>
        <p:nvSpPr>
          <p:cNvPr id="4" name="Text Placeholder 3"/>
          <p:cNvSpPr>
            <a:spLocks noGrp="1"/>
          </p:cNvSpPr>
          <p:nvPr>
            <p:ph type="body" sz="half" idx="2"/>
          </p:nvPr>
        </p:nvSpPr>
        <p:spPr>
          <a:xfrm>
            <a:off x="290946" y="2354580"/>
            <a:ext cx="3595254" cy="3379124"/>
          </a:xfrm>
        </p:spPr>
        <p:txBody>
          <a:bodyPr>
            <a:normAutofit/>
          </a:bodyPr>
          <a:lstStyle/>
          <a:p>
            <a:pPr marL="571500" indent="-571500">
              <a:buFont typeface="Wingdings" panose="05000000000000000000" pitchFamily="2" charset="2"/>
              <a:buChar char="ü"/>
            </a:pPr>
            <a:r>
              <a:rPr lang="sr-Latn-RS" sz="3600" dirty="0"/>
              <a:t>DNK virus sa omotačem </a:t>
            </a:r>
          </a:p>
          <a:p>
            <a:pPr marL="571500" indent="-571500">
              <a:buFont typeface="Wingdings" panose="05000000000000000000" pitchFamily="2" charset="2"/>
              <a:buChar char="ü"/>
            </a:pPr>
            <a:r>
              <a:rPr lang="sr-Latn-RS" sz="3600" dirty="0"/>
              <a:t>Pripada familiji Papilomaviride</a:t>
            </a:r>
            <a:endParaRPr lang="en-US" sz="3600" dirty="0"/>
          </a:p>
        </p:txBody>
      </p:sp>
    </p:spTree>
    <p:extLst>
      <p:ext uri="{BB962C8B-B14F-4D97-AF65-F5344CB8AC3E}">
        <p14:creationId xmlns:p14="http://schemas.microsoft.com/office/powerpoint/2010/main" val="108047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latin typeface="+mn-lt"/>
              </a:rPr>
              <a:t>HPV vakcina</a:t>
            </a:r>
            <a:endParaRPr lang="en-US" dirty="0">
              <a:latin typeface="+mn-lt"/>
            </a:endParaRPr>
          </a:p>
        </p:txBody>
      </p:sp>
      <p:sp>
        <p:nvSpPr>
          <p:cNvPr id="3" name="Content Placeholder 2"/>
          <p:cNvSpPr>
            <a:spLocks noGrp="1"/>
          </p:cNvSpPr>
          <p:nvPr>
            <p:ph idx="1"/>
          </p:nvPr>
        </p:nvSpPr>
        <p:spPr>
          <a:xfrm>
            <a:off x="1097280" y="1845734"/>
            <a:ext cx="10058400" cy="4347248"/>
          </a:xfrm>
        </p:spPr>
        <p:txBody>
          <a:bodyPr>
            <a:normAutofit/>
          </a:bodyPr>
          <a:lstStyle/>
          <a:p>
            <a:pPr>
              <a:buFont typeface="Wingdings" panose="05000000000000000000" pitchFamily="2" charset="2"/>
              <a:buChar char="Ø"/>
            </a:pPr>
            <a:r>
              <a:rPr lang="sr-Latn-RS" sz="2800"/>
              <a:t>Sve 3 vrste vakcina štite od infekcija prouzrokovanim tipovima HPV sadržanim u vakcini</a:t>
            </a:r>
          </a:p>
          <a:p>
            <a:pPr>
              <a:buFont typeface="Wingdings" panose="05000000000000000000" pitchFamily="2" charset="2"/>
              <a:buChar char="Ø"/>
            </a:pPr>
            <a:r>
              <a:rPr lang="sr-Latn-RS" sz="2800"/>
              <a:t>Nemaju terapijski efekat kod osoba već inficiranim nekim tipovima HPV</a:t>
            </a:r>
          </a:p>
          <a:p>
            <a:pPr>
              <a:buFont typeface="Wingdings" panose="05000000000000000000" pitchFamily="2" charset="2"/>
              <a:buChar char="Ø"/>
            </a:pPr>
            <a:r>
              <a:rPr lang="sr-Latn-RS" sz="2800" u="sng"/>
              <a:t>Najbolji efekat se postiže kada se imunizacija sprovede pre stupanja u seksualne odnose</a:t>
            </a:r>
          </a:p>
          <a:p>
            <a:pPr>
              <a:buFont typeface="Wingdings" panose="05000000000000000000" pitchFamily="2" charset="2"/>
              <a:buChar char="Ø"/>
            </a:pPr>
            <a:r>
              <a:rPr lang="sr-Latn-RS" sz="2800"/>
              <a:t>Znatno veći titar antitela nakon imunizacije u uzrastu od 9-15 godina u poređenju sa vakcinisanim u uzrastu 16-26 godina</a:t>
            </a:r>
            <a:endParaRPr lang="en-US" sz="2800" dirty="0"/>
          </a:p>
        </p:txBody>
      </p:sp>
      <p:sp>
        <p:nvSpPr>
          <p:cNvPr id="4" name="Rectangle 3"/>
          <p:cNvSpPr/>
          <p:nvPr/>
        </p:nvSpPr>
        <p:spPr>
          <a:xfrm>
            <a:off x="7523019" y="5790245"/>
            <a:ext cx="4513038" cy="400110"/>
          </a:xfrm>
          <a:prstGeom prst="rect">
            <a:avLst/>
          </a:prstGeom>
        </p:spPr>
        <p:txBody>
          <a:bodyPr wrap="square">
            <a:spAutoFit/>
          </a:bodyPr>
          <a:lstStyle/>
          <a:p>
            <a:r>
              <a:rPr lang="sr-Latn-RS" sz="1000" dirty="0"/>
              <a:t>Izvor: </a:t>
            </a:r>
            <a:r>
              <a:rPr lang="en-US" sz="1000" dirty="0" err="1"/>
              <a:t>Stručno-metodološko</a:t>
            </a:r>
            <a:r>
              <a:rPr lang="en-US" sz="1000" dirty="0"/>
              <a:t> </a:t>
            </a:r>
            <a:r>
              <a:rPr lang="en-US" sz="1000" dirty="0" err="1"/>
              <a:t>upustvo</a:t>
            </a:r>
            <a:r>
              <a:rPr lang="en-US" sz="1000" dirty="0"/>
              <a:t> </a:t>
            </a:r>
            <a:r>
              <a:rPr lang="en-US" sz="1000" dirty="0" err="1"/>
              <a:t>za</a:t>
            </a:r>
            <a:r>
              <a:rPr lang="en-US" sz="1000" dirty="0"/>
              <a:t> </a:t>
            </a:r>
            <a:r>
              <a:rPr lang="en-US" sz="1000" dirty="0" err="1"/>
              <a:t>sprovođenje</a:t>
            </a:r>
            <a:r>
              <a:rPr lang="en-US" sz="1000" dirty="0"/>
              <a:t> </a:t>
            </a:r>
            <a:r>
              <a:rPr lang="en-US" sz="1000" dirty="0" err="1"/>
              <a:t>preporučene</a:t>
            </a:r>
            <a:r>
              <a:rPr lang="en-US" sz="1000" dirty="0"/>
              <a:t> </a:t>
            </a:r>
            <a:r>
              <a:rPr lang="en-US" sz="1000" dirty="0" err="1"/>
              <a:t>imunizacije</a:t>
            </a:r>
            <a:endParaRPr lang="en-US" sz="1000" dirty="0"/>
          </a:p>
          <a:p>
            <a:r>
              <a:rPr lang="en-US" sz="1000" dirty="0" err="1"/>
              <a:t>protiv</a:t>
            </a:r>
            <a:r>
              <a:rPr lang="en-US" sz="1000" dirty="0"/>
              <a:t> </a:t>
            </a:r>
            <a:r>
              <a:rPr lang="en-US" sz="1000" dirty="0" err="1"/>
              <a:t>oboljenja</a:t>
            </a:r>
            <a:r>
              <a:rPr lang="en-US" sz="1000" dirty="0"/>
              <a:t> </a:t>
            </a:r>
            <a:r>
              <a:rPr lang="en-US" sz="1000" dirty="0" err="1"/>
              <a:t>izazvanih</a:t>
            </a:r>
            <a:r>
              <a:rPr lang="en-US" sz="1000" dirty="0"/>
              <a:t> </a:t>
            </a:r>
            <a:r>
              <a:rPr lang="en-US" sz="1000" dirty="0" err="1"/>
              <a:t>humanim</a:t>
            </a:r>
            <a:r>
              <a:rPr lang="en-US" sz="1000" dirty="0"/>
              <a:t> </a:t>
            </a:r>
            <a:r>
              <a:rPr lang="en-US" sz="1000" dirty="0" err="1"/>
              <a:t>papiloma</a:t>
            </a:r>
            <a:r>
              <a:rPr lang="en-US" sz="1000" dirty="0"/>
              <a:t> </a:t>
            </a:r>
            <a:r>
              <a:rPr lang="en-US" sz="1000" dirty="0" err="1"/>
              <a:t>virusom</a:t>
            </a:r>
            <a:r>
              <a:rPr lang="en-US" sz="1000" dirty="0"/>
              <a:t> (HPV), </a:t>
            </a:r>
            <a:r>
              <a:rPr lang="en-US" sz="1000" dirty="0" err="1"/>
              <a:t>vakcinom</a:t>
            </a:r>
            <a:r>
              <a:rPr lang="en-US" sz="1000" dirty="0"/>
              <a:t> Gardasil 9</a:t>
            </a:r>
          </a:p>
        </p:txBody>
      </p:sp>
    </p:spTree>
    <p:extLst>
      <p:ext uri="{BB962C8B-B14F-4D97-AF65-F5344CB8AC3E}">
        <p14:creationId xmlns:p14="http://schemas.microsoft.com/office/powerpoint/2010/main" val="3287799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oster of people and diseases&#10;&#10;Description automatically generated with medium confidence">
            <a:extLst>
              <a:ext uri="{FF2B5EF4-FFF2-40B4-BE49-F238E27FC236}">
                <a16:creationId xmlns:a16="http://schemas.microsoft.com/office/drawing/2014/main" id="{2D8DD57C-953A-642C-B062-F967B6D43D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963" y="46836"/>
            <a:ext cx="4778478" cy="6811164"/>
          </a:xfrm>
        </p:spPr>
      </p:pic>
      <p:sp>
        <p:nvSpPr>
          <p:cNvPr id="4" name="Text Placeholder 3">
            <a:extLst>
              <a:ext uri="{FF2B5EF4-FFF2-40B4-BE49-F238E27FC236}">
                <a16:creationId xmlns:a16="http://schemas.microsoft.com/office/drawing/2014/main" id="{65AD5657-D556-EE6B-F59D-9CB1BF33159C}"/>
              </a:ext>
            </a:extLst>
          </p:cNvPr>
          <p:cNvSpPr>
            <a:spLocks noGrp="1"/>
          </p:cNvSpPr>
          <p:nvPr>
            <p:ph type="body" sz="half" idx="2"/>
          </p:nvPr>
        </p:nvSpPr>
        <p:spPr>
          <a:xfrm>
            <a:off x="119744" y="631371"/>
            <a:ext cx="3973286" cy="6093893"/>
          </a:xfrm>
        </p:spPr>
        <p:txBody>
          <a:bodyPr>
            <a:normAutofit/>
          </a:bodyPr>
          <a:lstStyle/>
          <a:p>
            <a:r>
              <a:rPr lang="en-US" sz="2000" dirty="0"/>
              <a:t>Gardasil (6, 11, 16 i 18)</a:t>
            </a:r>
            <a:br>
              <a:rPr lang="en-US" sz="2000" dirty="0"/>
            </a:br>
            <a:r>
              <a:rPr lang="en-US" sz="2000" dirty="0"/>
              <a:t>Gardasil 9 (6, 11, 16, 18, 31, 33 , 45, 52 i 58)</a:t>
            </a:r>
            <a:r>
              <a:rPr lang="sr-Latn-RS" sz="2000" dirty="0"/>
              <a:t/>
            </a:r>
            <a:br>
              <a:rPr lang="sr-Latn-RS" sz="2000" dirty="0"/>
            </a:br>
            <a:r>
              <a:rPr lang="sr-Latn-RS" sz="2000" dirty="0"/>
              <a:t>Vakcina se preporučuje i devojčicama/devojkama i dečacima/mladićima u uzrastu od </a:t>
            </a:r>
            <a:r>
              <a:rPr lang="sr-Latn-RS" sz="2000" b="1" dirty="0"/>
              <a:t>9-26 godina </a:t>
            </a:r>
          </a:p>
          <a:p>
            <a:r>
              <a:rPr lang="sr-Latn-RS" sz="2400" dirty="0"/>
              <a:t>#</a:t>
            </a:r>
            <a:r>
              <a:rPr lang="sr-Latn-RS" sz="2400" b="1" dirty="0"/>
              <a:t>PREPORUKA U 5. i 7. RAZREDU</a:t>
            </a:r>
            <a:r>
              <a:rPr lang="sr-Latn-RS" sz="2400" dirty="0"/>
              <a:t># </a:t>
            </a:r>
            <a:br>
              <a:rPr lang="sr-Latn-RS" sz="2400" dirty="0"/>
            </a:br>
            <a:endParaRPr lang="sr-Latn-RS" sz="2400" dirty="0"/>
          </a:p>
          <a:p>
            <a:r>
              <a:rPr lang="sr-Latn-RS" sz="2000" dirty="0"/>
              <a:t>Nije preporučljiva osobama starijim od 45 godina</a:t>
            </a:r>
          </a:p>
          <a:p>
            <a:endParaRPr lang="sr-Latn-RS" sz="2000" dirty="0"/>
          </a:p>
        </p:txBody>
      </p:sp>
    </p:spTree>
    <p:extLst>
      <p:ext uri="{BB962C8B-B14F-4D97-AF65-F5344CB8AC3E}">
        <p14:creationId xmlns:p14="http://schemas.microsoft.com/office/powerpoint/2010/main" val="80719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88" y="176645"/>
            <a:ext cx="3631054" cy="1070264"/>
          </a:xfrm>
        </p:spPr>
        <p:txBody>
          <a:bodyPr>
            <a:normAutofit/>
          </a:bodyPr>
          <a:lstStyle/>
          <a:p>
            <a:r>
              <a:rPr lang="sr-Latn-RS" dirty="0">
                <a:solidFill>
                  <a:schemeClr val="bg1"/>
                </a:solidFill>
                <a:latin typeface="+mn-lt"/>
              </a:rPr>
              <a:t>HPV vakcina-šema davanja</a:t>
            </a:r>
            <a:endParaRPr lang="en-US" dirty="0">
              <a:solidFill>
                <a:schemeClr val="bg1"/>
              </a:solidFill>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8967" y="2001520"/>
            <a:ext cx="4756970" cy="2890520"/>
          </a:xfrm>
        </p:spPr>
      </p:pic>
      <p:sp>
        <p:nvSpPr>
          <p:cNvPr id="4" name="Text Placeholder 3"/>
          <p:cNvSpPr>
            <a:spLocks noGrp="1"/>
          </p:cNvSpPr>
          <p:nvPr>
            <p:ph type="body" sz="half" idx="2"/>
          </p:nvPr>
        </p:nvSpPr>
        <p:spPr>
          <a:xfrm>
            <a:off x="108267" y="2000250"/>
            <a:ext cx="3800793" cy="3811588"/>
          </a:xfrm>
        </p:spPr>
        <p:txBody>
          <a:bodyPr>
            <a:normAutofit fontScale="92500" lnSpcReduction="20000"/>
          </a:bodyPr>
          <a:lstStyle/>
          <a:p>
            <a:r>
              <a:rPr lang="sr-Latn-RS" sz="2800" dirty="0"/>
              <a:t>Uzrast od 9  - 15 godina 2 doze (0, 6 meseci)</a:t>
            </a:r>
          </a:p>
          <a:p>
            <a:r>
              <a:rPr lang="sr-Latn-RS" sz="2800" dirty="0"/>
              <a:t>Stariji od 15 godina 3 doze (0, 2, 6 meseci)</a:t>
            </a:r>
          </a:p>
          <a:p>
            <a:r>
              <a:rPr lang="sr-Latn-RS" sz="2800" dirty="0"/>
              <a:t>Preporuka je kompletirati imunizaciju u periodu 12-15 meseci</a:t>
            </a:r>
          </a:p>
          <a:p>
            <a:r>
              <a:rPr lang="sr-Latn-RS" sz="2800" dirty="0"/>
              <a:t>U slučaju da je vakcinacija prekinuta, imunizaciju  nastaviti nedostajućim dozama</a:t>
            </a:r>
          </a:p>
          <a:p>
            <a:endParaRPr lang="en-US" dirty="0"/>
          </a:p>
        </p:txBody>
      </p:sp>
      <p:sp>
        <p:nvSpPr>
          <p:cNvPr id="6" name="Rectangle 5"/>
          <p:cNvSpPr/>
          <p:nvPr/>
        </p:nvSpPr>
        <p:spPr>
          <a:xfrm>
            <a:off x="7265259" y="6427113"/>
            <a:ext cx="4851990" cy="430887"/>
          </a:xfrm>
          <a:prstGeom prst="rect">
            <a:avLst/>
          </a:prstGeom>
        </p:spPr>
        <p:txBody>
          <a:bodyPr wrap="square">
            <a:spAutoFit/>
          </a:bodyPr>
          <a:lstStyle/>
          <a:p>
            <a:r>
              <a:rPr lang="sr-Latn-RS" sz="1100" dirty="0"/>
              <a:t>Izvor: </a:t>
            </a:r>
            <a:r>
              <a:rPr lang="en-US" sz="1100" dirty="0" err="1"/>
              <a:t>Stručno-metodološko</a:t>
            </a:r>
            <a:r>
              <a:rPr lang="en-US" sz="1100" dirty="0"/>
              <a:t> </a:t>
            </a:r>
            <a:r>
              <a:rPr lang="en-US" sz="1100" dirty="0" err="1"/>
              <a:t>upustvo</a:t>
            </a:r>
            <a:r>
              <a:rPr lang="en-US" sz="1100" dirty="0"/>
              <a:t> </a:t>
            </a:r>
            <a:r>
              <a:rPr lang="en-US" sz="1100" dirty="0" err="1"/>
              <a:t>za</a:t>
            </a:r>
            <a:r>
              <a:rPr lang="en-US" sz="1100" dirty="0"/>
              <a:t> </a:t>
            </a:r>
            <a:r>
              <a:rPr lang="en-US" sz="1100" dirty="0" err="1"/>
              <a:t>sprovođenje</a:t>
            </a:r>
            <a:r>
              <a:rPr lang="en-US" sz="1100" dirty="0"/>
              <a:t> </a:t>
            </a:r>
            <a:r>
              <a:rPr lang="en-US" sz="1100" dirty="0" err="1"/>
              <a:t>preporučene</a:t>
            </a:r>
            <a:r>
              <a:rPr lang="en-US" sz="1100" dirty="0"/>
              <a:t> </a:t>
            </a:r>
            <a:r>
              <a:rPr lang="en-US" sz="1100" dirty="0" err="1"/>
              <a:t>imunizacije</a:t>
            </a:r>
            <a:endParaRPr lang="en-US" sz="1100" dirty="0"/>
          </a:p>
          <a:p>
            <a:r>
              <a:rPr lang="en-US" sz="1100" dirty="0" err="1"/>
              <a:t>protiv</a:t>
            </a:r>
            <a:r>
              <a:rPr lang="en-US" sz="1100" dirty="0"/>
              <a:t> </a:t>
            </a:r>
            <a:r>
              <a:rPr lang="en-US" sz="1100" dirty="0" err="1"/>
              <a:t>oboljenja</a:t>
            </a:r>
            <a:r>
              <a:rPr lang="en-US" sz="1100" dirty="0"/>
              <a:t> </a:t>
            </a:r>
            <a:r>
              <a:rPr lang="en-US" sz="1100" dirty="0" err="1"/>
              <a:t>izazvanih</a:t>
            </a:r>
            <a:r>
              <a:rPr lang="en-US" sz="1100" dirty="0"/>
              <a:t> </a:t>
            </a:r>
            <a:r>
              <a:rPr lang="en-US" sz="1100" dirty="0" err="1"/>
              <a:t>humanim</a:t>
            </a:r>
            <a:r>
              <a:rPr lang="en-US" sz="1100" dirty="0"/>
              <a:t> </a:t>
            </a:r>
            <a:r>
              <a:rPr lang="en-US" sz="1100" dirty="0" err="1"/>
              <a:t>papiloma</a:t>
            </a:r>
            <a:r>
              <a:rPr lang="en-US" sz="1100" dirty="0"/>
              <a:t> </a:t>
            </a:r>
            <a:r>
              <a:rPr lang="en-US" sz="1100" dirty="0" err="1"/>
              <a:t>virusom</a:t>
            </a:r>
            <a:r>
              <a:rPr lang="en-US" sz="1100" dirty="0"/>
              <a:t> (HPV), </a:t>
            </a:r>
            <a:r>
              <a:rPr lang="en-US" sz="1100" dirty="0" err="1"/>
              <a:t>vakcinom</a:t>
            </a:r>
            <a:r>
              <a:rPr lang="en-US" sz="1100" dirty="0"/>
              <a:t> Gardasil 9</a:t>
            </a:r>
          </a:p>
        </p:txBody>
      </p:sp>
    </p:spTree>
    <p:extLst>
      <p:ext uri="{BB962C8B-B14F-4D97-AF65-F5344CB8AC3E}">
        <p14:creationId xmlns:p14="http://schemas.microsoft.com/office/powerpoint/2010/main" val="108832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680" y="308610"/>
            <a:ext cx="3038167" cy="884903"/>
          </a:xfrm>
        </p:spPr>
        <p:txBody>
          <a:bodyPr>
            <a:noAutofit/>
          </a:bodyPr>
          <a:lstStyle/>
          <a:p>
            <a:r>
              <a:rPr lang="sr-Latn-RS" sz="3600" dirty="0">
                <a:solidFill>
                  <a:schemeClr val="tx1"/>
                </a:solidFill>
              </a:rPr>
              <a:t>HPV vakcina</a:t>
            </a:r>
            <a:endParaRPr lang="en-US" sz="36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817" y="2435860"/>
            <a:ext cx="2743200" cy="1666875"/>
          </a:xfrm>
        </p:spPr>
      </p:pic>
      <p:sp>
        <p:nvSpPr>
          <p:cNvPr id="4" name="Text Placeholder 3"/>
          <p:cNvSpPr>
            <a:spLocks noGrp="1"/>
          </p:cNvSpPr>
          <p:nvPr>
            <p:ph type="body" sz="half" idx="2"/>
          </p:nvPr>
        </p:nvSpPr>
        <p:spPr>
          <a:xfrm>
            <a:off x="4531678" y="2137409"/>
            <a:ext cx="7301322" cy="3989439"/>
          </a:xfrm>
        </p:spPr>
        <p:txBody>
          <a:bodyPr>
            <a:normAutofit/>
          </a:bodyPr>
          <a:lstStyle/>
          <a:p>
            <a:pPr algn="just"/>
            <a:r>
              <a:rPr lang="sr-Latn-RS" sz="2800" dirty="0">
                <a:solidFill>
                  <a:schemeClr val="tx1"/>
                </a:solidFill>
              </a:rPr>
              <a:t>Mesec dana nakon vakcinacije u 99% slučajeva dolazi do serokonverzije za svih 9 tipova HPV</a:t>
            </a:r>
          </a:p>
          <a:p>
            <a:pPr algn="just"/>
            <a:r>
              <a:rPr lang="sr-Latn-RS" sz="2800" dirty="0">
                <a:solidFill>
                  <a:schemeClr val="tx1"/>
                </a:solidFill>
              </a:rPr>
              <a:t>Titar IgG antitela dostiže maksimalnu koncent</a:t>
            </a:r>
            <a:r>
              <a:rPr lang="en-US" sz="2800" dirty="0">
                <a:solidFill>
                  <a:schemeClr val="tx1"/>
                </a:solidFill>
              </a:rPr>
              <a:t>r</a:t>
            </a:r>
            <a:r>
              <a:rPr lang="sr-Latn-RS" sz="2800" dirty="0">
                <a:solidFill>
                  <a:schemeClr val="tx1"/>
                </a:solidFill>
              </a:rPr>
              <a:t>aciju 4 nedelje nakon 3. doze, zatim postepeno opada (narednih 12-18 meseci), ali ostaje viši nego nakon prirodne infekcije</a:t>
            </a:r>
          </a:p>
          <a:p>
            <a:endParaRPr lang="en-US" sz="2800" dirty="0">
              <a:solidFill>
                <a:schemeClr val="tx1"/>
              </a:solidFill>
            </a:endParaRPr>
          </a:p>
        </p:txBody>
      </p:sp>
      <p:sp>
        <p:nvSpPr>
          <p:cNvPr id="6" name="Rectangle 5"/>
          <p:cNvSpPr/>
          <p:nvPr/>
        </p:nvSpPr>
        <p:spPr>
          <a:xfrm>
            <a:off x="7340010" y="6263152"/>
            <a:ext cx="4851990" cy="430887"/>
          </a:xfrm>
          <a:prstGeom prst="rect">
            <a:avLst/>
          </a:prstGeom>
        </p:spPr>
        <p:txBody>
          <a:bodyPr wrap="square">
            <a:spAutoFit/>
          </a:bodyPr>
          <a:lstStyle/>
          <a:p>
            <a:r>
              <a:rPr lang="sr-Latn-RS" sz="1100" dirty="0"/>
              <a:t>Izvor: </a:t>
            </a:r>
            <a:r>
              <a:rPr lang="en-US" sz="1100" dirty="0" err="1"/>
              <a:t>Stručno-metodološko</a:t>
            </a:r>
            <a:r>
              <a:rPr lang="en-US" sz="1100" dirty="0"/>
              <a:t> </a:t>
            </a:r>
            <a:r>
              <a:rPr lang="en-US" sz="1100" dirty="0" err="1"/>
              <a:t>upustvo</a:t>
            </a:r>
            <a:r>
              <a:rPr lang="en-US" sz="1100" dirty="0"/>
              <a:t> </a:t>
            </a:r>
            <a:r>
              <a:rPr lang="en-US" sz="1100" dirty="0" err="1"/>
              <a:t>za</a:t>
            </a:r>
            <a:r>
              <a:rPr lang="en-US" sz="1100" dirty="0"/>
              <a:t> </a:t>
            </a:r>
            <a:r>
              <a:rPr lang="en-US" sz="1100" dirty="0" err="1"/>
              <a:t>sprovođenje</a:t>
            </a:r>
            <a:r>
              <a:rPr lang="en-US" sz="1100" dirty="0"/>
              <a:t> </a:t>
            </a:r>
            <a:r>
              <a:rPr lang="en-US" sz="1100" dirty="0" err="1"/>
              <a:t>preporučene</a:t>
            </a:r>
            <a:r>
              <a:rPr lang="en-US" sz="1100" dirty="0"/>
              <a:t> </a:t>
            </a:r>
            <a:r>
              <a:rPr lang="en-US" sz="1100" dirty="0" err="1"/>
              <a:t>imunizacije</a:t>
            </a:r>
            <a:endParaRPr lang="en-US" sz="1100" dirty="0"/>
          </a:p>
          <a:p>
            <a:r>
              <a:rPr lang="en-US" sz="1100" dirty="0" err="1"/>
              <a:t>protiv</a:t>
            </a:r>
            <a:r>
              <a:rPr lang="en-US" sz="1100" dirty="0"/>
              <a:t> </a:t>
            </a:r>
            <a:r>
              <a:rPr lang="en-US" sz="1100" dirty="0" err="1"/>
              <a:t>oboljenja</a:t>
            </a:r>
            <a:r>
              <a:rPr lang="en-US" sz="1100" dirty="0"/>
              <a:t> </a:t>
            </a:r>
            <a:r>
              <a:rPr lang="en-US" sz="1100" dirty="0" err="1"/>
              <a:t>izazvanih</a:t>
            </a:r>
            <a:r>
              <a:rPr lang="en-US" sz="1100" dirty="0"/>
              <a:t> </a:t>
            </a:r>
            <a:r>
              <a:rPr lang="en-US" sz="1100" dirty="0" err="1"/>
              <a:t>humanim</a:t>
            </a:r>
            <a:r>
              <a:rPr lang="en-US" sz="1100" dirty="0"/>
              <a:t> </a:t>
            </a:r>
            <a:r>
              <a:rPr lang="en-US" sz="1100" dirty="0" err="1"/>
              <a:t>papiloma</a:t>
            </a:r>
            <a:r>
              <a:rPr lang="en-US" sz="1100" dirty="0"/>
              <a:t> </a:t>
            </a:r>
            <a:r>
              <a:rPr lang="en-US" sz="1100" dirty="0" err="1"/>
              <a:t>virusom</a:t>
            </a:r>
            <a:r>
              <a:rPr lang="en-US" sz="1100" dirty="0"/>
              <a:t> (HPV), </a:t>
            </a:r>
            <a:r>
              <a:rPr lang="en-US" sz="1100" dirty="0" err="1"/>
              <a:t>vakcinom</a:t>
            </a:r>
            <a:r>
              <a:rPr lang="en-US" sz="1100" dirty="0"/>
              <a:t> Gardasil 9</a:t>
            </a:r>
          </a:p>
        </p:txBody>
      </p:sp>
    </p:spTree>
    <p:extLst>
      <p:ext uri="{BB962C8B-B14F-4D97-AF65-F5344CB8AC3E}">
        <p14:creationId xmlns:p14="http://schemas.microsoft.com/office/powerpoint/2010/main" val="828634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HPV vakcina</a:t>
            </a:r>
            <a:endParaRPr lang="en-US" dirty="0"/>
          </a:p>
        </p:txBody>
      </p:sp>
      <p:sp>
        <p:nvSpPr>
          <p:cNvPr id="3" name="Content Placeholder 2"/>
          <p:cNvSpPr>
            <a:spLocks noGrp="1"/>
          </p:cNvSpPr>
          <p:nvPr>
            <p:ph idx="1"/>
          </p:nvPr>
        </p:nvSpPr>
        <p:spPr>
          <a:xfrm>
            <a:off x="838200" y="2123767"/>
            <a:ext cx="10515600" cy="4053195"/>
          </a:xfrm>
        </p:spPr>
        <p:txBody>
          <a:bodyPr/>
          <a:lstStyle/>
          <a:p>
            <a:pPr>
              <a:buFont typeface="Wingdings" panose="05000000000000000000" pitchFamily="2" charset="2"/>
              <a:buChar char="Ø"/>
            </a:pPr>
            <a:r>
              <a:rPr lang="sr-Latn-RS" sz="2800" dirty="0"/>
              <a:t>Imunitet nakon vakcine jači od imuniteta nakon prirodne infekcije</a:t>
            </a:r>
          </a:p>
          <a:p>
            <a:pPr>
              <a:buFont typeface="Wingdings" panose="05000000000000000000" pitchFamily="2" charset="2"/>
              <a:buChar char="Ø"/>
            </a:pPr>
            <a:r>
              <a:rPr lang="sr-Latn-RS" sz="2800" dirty="0"/>
              <a:t>Virusu slične čestice u vakcini podstiču stvaranje visokog titra neutrališućih antitela na L1 protein i titar tokom vremena ostaje visok</a:t>
            </a:r>
          </a:p>
          <a:p>
            <a:pPr>
              <a:buFont typeface="Wingdings" panose="05000000000000000000" pitchFamily="2" charset="2"/>
              <a:buChar char="Ø"/>
            </a:pPr>
            <a:r>
              <a:rPr lang="sr-Latn-RS" sz="2800" dirty="0"/>
              <a:t>Doza antigena  u vakcini je znatno veća nego kod prirodne infekcije, a kapsidi su direktno izloženi sistemskom imunom odgovoru </a:t>
            </a:r>
          </a:p>
          <a:p>
            <a:r>
              <a:rPr lang="sr-Latn-RS" sz="2800" u="sng" dirty="0"/>
              <a:t>Protektivni titar antitela traje 10 godina, a najverovatnije i duže </a:t>
            </a:r>
          </a:p>
          <a:p>
            <a:r>
              <a:rPr lang="sr-Latn-RS" sz="2800" dirty="0"/>
              <a:t>Vakcine indukuju imunološku memoriju (memorijski B limfociti)</a:t>
            </a:r>
          </a:p>
          <a:p>
            <a:endParaRPr lang="en-US" dirty="0"/>
          </a:p>
        </p:txBody>
      </p:sp>
      <p:sp>
        <p:nvSpPr>
          <p:cNvPr id="6" name="Rectangle 5"/>
          <p:cNvSpPr/>
          <p:nvPr/>
        </p:nvSpPr>
        <p:spPr>
          <a:xfrm>
            <a:off x="8104910" y="6354377"/>
            <a:ext cx="3906982" cy="430887"/>
          </a:xfrm>
          <a:prstGeom prst="rect">
            <a:avLst/>
          </a:prstGeom>
        </p:spPr>
        <p:txBody>
          <a:bodyPr wrap="square">
            <a:spAutoFit/>
          </a:bodyPr>
          <a:lstStyle/>
          <a:p>
            <a:r>
              <a:rPr lang="sr-Latn-RS" sz="1100" dirty="0"/>
              <a:t> Izvor: </a:t>
            </a:r>
            <a:r>
              <a:rPr lang="en-US" sz="1100" dirty="0"/>
              <a:t>https://www.ncbi.nlm.nih.gov/pmc/articles/PMC9229470/</a:t>
            </a:r>
            <a:endParaRPr lang="sr-Latn-RS" sz="1100" dirty="0"/>
          </a:p>
          <a:p>
            <a:r>
              <a:rPr lang="sr-Latn-RS" sz="1100" dirty="0"/>
              <a:t>            </a:t>
            </a:r>
            <a:r>
              <a:rPr lang="en-US" sz="1100" dirty="0"/>
              <a:t>https://www.ncbi.nlm.nih.gov/pmc/articles/PMC7563427/</a:t>
            </a:r>
          </a:p>
        </p:txBody>
      </p:sp>
    </p:spTree>
    <p:extLst>
      <p:ext uri="{BB962C8B-B14F-4D97-AF65-F5344CB8AC3E}">
        <p14:creationId xmlns:p14="http://schemas.microsoft.com/office/powerpoint/2010/main" val="168863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HPV vakcina i druge obavezne vakcine</a:t>
            </a:r>
            <a:endParaRPr lang="en-US" dirty="0"/>
          </a:p>
        </p:txBody>
      </p:sp>
      <p:sp>
        <p:nvSpPr>
          <p:cNvPr id="3" name="Content Placeholder 2"/>
          <p:cNvSpPr>
            <a:spLocks noGrp="1"/>
          </p:cNvSpPr>
          <p:nvPr>
            <p:ph idx="1"/>
          </p:nvPr>
        </p:nvSpPr>
        <p:spPr>
          <a:xfrm>
            <a:off x="1074420" y="2241385"/>
            <a:ext cx="10267950" cy="3581247"/>
          </a:xfrm>
        </p:spPr>
        <p:txBody>
          <a:bodyPr/>
          <a:lstStyle/>
          <a:p>
            <a:pPr>
              <a:buFont typeface="Courier New" panose="02070309020205020404" pitchFamily="49" charset="0"/>
              <a:buChar char="o"/>
            </a:pPr>
            <a:r>
              <a:rPr lang="sr-Latn-RS" sz="2800" dirty="0"/>
              <a:t> HPV vakcina se može dati istovremeno (u različite ekstremitete) kada i vakcina protiv tetanusa, difterije, velikog kašlja, dečije paralize</a:t>
            </a:r>
          </a:p>
          <a:p>
            <a:pPr>
              <a:buFont typeface="Courier New" panose="02070309020205020404" pitchFamily="49" charset="0"/>
              <a:buChar char="o"/>
            </a:pPr>
            <a:r>
              <a:rPr lang="sr-Latn-RS" sz="2800" dirty="0"/>
              <a:t> Imuni odgovor je isti kao i kada se daje samo HPV vakcina</a:t>
            </a:r>
          </a:p>
          <a:p>
            <a:pPr>
              <a:buFont typeface="Courier New" panose="02070309020205020404" pitchFamily="49" charset="0"/>
              <a:buChar char="o"/>
            </a:pPr>
            <a:r>
              <a:rPr lang="sr-Latn-RS" sz="2800" dirty="0"/>
              <a:t> Pre imunizacije HPV vakcinom nije potrebna analiza na prisustvo HPV</a:t>
            </a:r>
          </a:p>
          <a:p>
            <a:endParaRPr lang="en-US" dirty="0"/>
          </a:p>
        </p:txBody>
      </p:sp>
      <p:sp>
        <p:nvSpPr>
          <p:cNvPr id="4" name="Rectangle 3"/>
          <p:cNvSpPr/>
          <p:nvPr/>
        </p:nvSpPr>
        <p:spPr>
          <a:xfrm>
            <a:off x="7161350" y="6427113"/>
            <a:ext cx="4851990" cy="430887"/>
          </a:xfrm>
          <a:prstGeom prst="rect">
            <a:avLst/>
          </a:prstGeom>
        </p:spPr>
        <p:txBody>
          <a:bodyPr wrap="square">
            <a:spAutoFit/>
          </a:bodyPr>
          <a:lstStyle/>
          <a:p>
            <a:r>
              <a:rPr lang="sr-Latn-RS" sz="1100" dirty="0"/>
              <a:t>Izvor: </a:t>
            </a:r>
            <a:r>
              <a:rPr lang="en-US" sz="1100" dirty="0" err="1"/>
              <a:t>Stručno-metodološko</a:t>
            </a:r>
            <a:r>
              <a:rPr lang="en-US" sz="1100" dirty="0"/>
              <a:t> </a:t>
            </a:r>
            <a:r>
              <a:rPr lang="en-US" sz="1100" dirty="0" err="1"/>
              <a:t>upustvo</a:t>
            </a:r>
            <a:r>
              <a:rPr lang="en-US" sz="1100" dirty="0"/>
              <a:t> </a:t>
            </a:r>
            <a:r>
              <a:rPr lang="en-US" sz="1100" dirty="0" err="1"/>
              <a:t>za</a:t>
            </a:r>
            <a:r>
              <a:rPr lang="en-US" sz="1100" dirty="0"/>
              <a:t> </a:t>
            </a:r>
            <a:r>
              <a:rPr lang="en-US" sz="1100" dirty="0" err="1"/>
              <a:t>sprovođenje</a:t>
            </a:r>
            <a:r>
              <a:rPr lang="en-US" sz="1100" dirty="0"/>
              <a:t> </a:t>
            </a:r>
            <a:r>
              <a:rPr lang="en-US" sz="1100" dirty="0" err="1"/>
              <a:t>preporučene</a:t>
            </a:r>
            <a:r>
              <a:rPr lang="en-US" sz="1100" dirty="0"/>
              <a:t> </a:t>
            </a:r>
            <a:r>
              <a:rPr lang="en-US" sz="1100" dirty="0" err="1"/>
              <a:t>imunizacije</a:t>
            </a:r>
            <a:endParaRPr lang="en-US" sz="1100" dirty="0"/>
          </a:p>
          <a:p>
            <a:r>
              <a:rPr lang="en-US" sz="1100" dirty="0" err="1"/>
              <a:t>protiv</a:t>
            </a:r>
            <a:r>
              <a:rPr lang="en-US" sz="1100" dirty="0"/>
              <a:t> </a:t>
            </a:r>
            <a:r>
              <a:rPr lang="en-US" sz="1100" dirty="0" err="1"/>
              <a:t>oboljenja</a:t>
            </a:r>
            <a:r>
              <a:rPr lang="en-US" sz="1100" dirty="0"/>
              <a:t> </a:t>
            </a:r>
            <a:r>
              <a:rPr lang="en-US" sz="1100" dirty="0" err="1"/>
              <a:t>izazvanih</a:t>
            </a:r>
            <a:r>
              <a:rPr lang="en-US" sz="1100" dirty="0"/>
              <a:t> </a:t>
            </a:r>
            <a:r>
              <a:rPr lang="en-US" sz="1100" dirty="0" err="1"/>
              <a:t>humanim</a:t>
            </a:r>
            <a:r>
              <a:rPr lang="en-US" sz="1100" dirty="0"/>
              <a:t> </a:t>
            </a:r>
            <a:r>
              <a:rPr lang="en-US" sz="1100" dirty="0" err="1"/>
              <a:t>papiloma</a:t>
            </a:r>
            <a:r>
              <a:rPr lang="en-US" sz="1100" dirty="0"/>
              <a:t> </a:t>
            </a:r>
            <a:r>
              <a:rPr lang="en-US" sz="1100" dirty="0" err="1"/>
              <a:t>virusom</a:t>
            </a:r>
            <a:r>
              <a:rPr lang="en-US" sz="1100" dirty="0"/>
              <a:t> (HPV), </a:t>
            </a:r>
            <a:r>
              <a:rPr lang="en-US" sz="1100" dirty="0" err="1"/>
              <a:t>vakcinom</a:t>
            </a:r>
            <a:r>
              <a:rPr lang="en-US" sz="1100" dirty="0"/>
              <a:t> Gardasil 9</a:t>
            </a:r>
          </a:p>
        </p:txBody>
      </p:sp>
    </p:spTree>
    <p:extLst>
      <p:ext uri="{BB962C8B-B14F-4D97-AF65-F5344CB8AC3E}">
        <p14:creationId xmlns:p14="http://schemas.microsoft.com/office/powerpoint/2010/main" val="2718508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HPV kontraindikacije</a:t>
            </a:r>
            <a:endParaRPr lang="en-US" dirty="0"/>
          </a:p>
        </p:txBody>
      </p:sp>
      <p:sp>
        <p:nvSpPr>
          <p:cNvPr id="3" name="Content Placeholder 2"/>
          <p:cNvSpPr>
            <a:spLocks noGrp="1"/>
          </p:cNvSpPr>
          <p:nvPr>
            <p:ph idx="1"/>
          </p:nvPr>
        </p:nvSpPr>
        <p:spPr>
          <a:xfrm>
            <a:off x="1120140" y="2096483"/>
            <a:ext cx="10210800" cy="3920460"/>
          </a:xfrm>
        </p:spPr>
        <p:txBody>
          <a:bodyPr>
            <a:normAutofit/>
          </a:bodyPr>
          <a:lstStyle/>
          <a:p>
            <a:pPr>
              <a:buFont typeface="Wingdings" panose="05000000000000000000" pitchFamily="2" charset="2"/>
              <a:buChar char="Ø"/>
            </a:pPr>
            <a:r>
              <a:rPr lang="sr-Latn-RS" sz="2800" dirty="0"/>
              <a:t>Alergija na neku od komponenti vakcine</a:t>
            </a:r>
          </a:p>
          <a:p>
            <a:pPr>
              <a:buFont typeface="Wingdings" panose="05000000000000000000" pitchFamily="2" charset="2"/>
              <a:buChar char="Ø"/>
            </a:pPr>
            <a:r>
              <a:rPr lang="sr-Latn-RS" sz="2800" dirty="0"/>
              <a:t>Rana preosetljivost na kvasac</a:t>
            </a:r>
          </a:p>
          <a:p>
            <a:pPr>
              <a:buFont typeface="Wingdings" panose="05000000000000000000" pitchFamily="2" charset="2"/>
              <a:buChar char="Ø"/>
            </a:pPr>
            <a:r>
              <a:rPr lang="sr-Latn-RS" sz="2800" dirty="0"/>
              <a:t>Teška reakcija nakon prethodne doze</a:t>
            </a:r>
          </a:p>
          <a:p>
            <a:pPr>
              <a:buFont typeface="Wingdings" panose="05000000000000000000" pitchFamily="2" charset="2"/>
              <a:buChar char="Ø"/>
            </a:pPr>
            <a:r>
              <a:rPr lang="sr-Latn-RS" sz="2800" dirty="0"/>
              <a:t>Akutna bolest</a:t>
            </a:r>
          </a:p>
          <a:p>
            <a:pPr>
              <a:buFont typeface="Wingdings" panose="05000000000000000000" pitchFamily="2" charset="2"/>
              <a:buChar char="Ø"/>
            </a:pPr>
            <a:r>
              <a:rPr lang="sr-Latn-RS" sz="2800" dirty="0"/>
              <a:t>Trudnoća</a:t>
            </a:r>
          </a:p>
          <a:p>
            <a:pPr marL="0" indent="0">
              <a:buNone/>
            </a:pPr>
            <a:endParaRPr lang="sr-Latn-RS" sz="2800" dirty="0"/>
          </a:p>
          <a:p>
            <a:pPr marL="0" indent="0" algn="ctr">
              <a:buNone/>
            </a:pPr>
            <a:r>
              <a:rPr lang="sr-Latn-RS" sz="2800" i="1" dirty="0">
                <a:solidFill>
                  <a:srgbClr val="7030A0"/>
                </a:solidFill>
              </a:rPr>
              <a:t>Mogu se vakcinisati dojilje i imunokompromitovane osobe</a:t>
            </a:r>
            <a:endParaRPr lang="en-US" sz="2800" i="1" dirty="0">
              <a:solidFill>
                <a:srgbClr val="7030A0"/>
              </a:solidFill>
            </a:endParaRPr>
          </a:p>
        </p:txBody>
      </p:sp>
      <p:sp>
        <p:nvSpPr>
          <p:cNvPr id="4" name="Rectangle 3"/>
          <p:cNvSpPr/>
          <p:nvPr/>
        </p:nvSpPr>
        <p:spPr>
          <a:xfrm>
            <a:off x="7130178" y="6427113"/>
            <a:ext cx="4851990" cy="430887"/>
          </a:xfrm>
          <a:prstGeom prst="rect">
            <a:avLst/>
          </a:prstGeom>
        </p:spPr>
        <p:txBody>
          <a:bodyPr wrap="square">
            <a:spAutoFit/>
          </a:bodyPr>
          <a:lstStyle/>
          <a:p>
            <a:r>
              <a:rPr lang="sr-Latn-RS" sz="1100" dirty="0"/>
              <a:t>Izvor: </a:t>
            </a:r>
            <a:r>
              <a:rPr lang="en-US" sz="1100" dirty="0" err="1"/>
              <a:t>Stručno-metodološko</a:t>
            </a:r>
            <a:r>
              <a:rPr lang="en-US" sz="1100" dirty="0"/>
              <a:t> </a:t>
            </a:r>
            <a:r>
              <a:rPr lang="en-US" sz="1100" dirty="0" err="1"/>
              <a:t>upustvo</a:t>
            </a:r>
            <a:r>
              <a:rPr lang="en-US" sz="1100" dirty="0"/>
              <a:t> </a:t>
            </a:r>
            <a:r>
              <a:rPr lang="en-US" sz="1100" dirty="0" err="1"/>
              <a:t>za</a:t>
            </a:r>
            <a:r>
              <a:rPr lang="en-US" sz="1100" dirty="0"/>
              <a:t> </a:t>
            </a:r>
            <a:r>
              <a:rPr lang="en-US" sz="1100" dirty="0" err="1"/>
              <a:t>sprovođenje</a:t>
            </a:r>
            <a:r>
              <a:rPr lang="en-US" sz="1100" dirty="0"/>
              <a:t> </a:t>
            </a:r>
            <a:r>
              <a:rPr lang="en-US" sz="1100" dirty="0" err="1"/>
              <a:t>preporučene</a:t>
            </a:r>
            <a:r>
              <a:rPr lang="en-US" sz="1100" dirty="0"/>
              <a:t> </a:t>
            </a:r>
            <a:r>
              <a:rPr lang="en-US" sz="1100" dirty="0" err="1"/>
              <a:t>imunizacije</a:t>
            </a:r>
            <a:endParaRPr lang="en-US" sz="1100" dirty="0"/>
          </a:p>
          <a:p>
            <a:r>
              <a:rPr lang="en-US" sz="1100" dirty="0" err="1"/>
              <a:t>protiv</a:t>
            </a:r>
            <a:r>
              <a:rPr lang="en-US" sz="1100" dirty="0"/>
              <a:t> </a:t>
            </a:r>
            <a:r>
              <a:rPr lang="en-US" sz="1100" dirty="0" err="1"/>
              <a:t>oboljenja</a:t>
            </a:r>
            <a:r>
              <a:rPr lang="en-US" sz="1100" dirty="0"/>
              <a:t> </a:t>
            </a:r>
            <a:r>
              <a:rPr lang="en-US" sz="1100" dirty="0" err="1"/>
              <a:t>izazvanih</a:t>
            </a:r>
            <a:r>
              <a:rPr lang="en-US" sz="1100" dirty="0"/>
              <a:t> </a:t>
            </a:r>
            <a:r>
              <a:rPr lang="en-US" sz="1100" dirty="0" err="1"/>
              <a:t>humanim</a:t>
            </a:r>
            <a:r>
              <a:rPr lang="en-US" sz="1100" dirty="0"/>
              <a:t> </a:t>
            </a:r>
            <a:r>
              <a:rPr lang="en-US" sz="1100" dirty="0" err="1"/>
              <a:t>papiloma</a:t>
            </a:r>
            <a:r>
              <a:rPr lang="en-US" sz="1100" dirty="0"/>
              <a:t> </a:t>
            </a:r>
            <a:r>
              <a:rPr lang="en-US" sz="1100" dirty="0" err="1"/>
              <a:t>virusom</a:t>
            </a:r>
            <a:r>
              <a:rPr lang="en-US" sz="1100" dirty="0"/>
              <a:t> (HPV), </a:t>
            </a:r>
            <a:r>
              <a:rPr lang="en-US" sz="1100" dirty="0" err="1"/>
              <a:t>vakcinom</a:t>
            </a:r>
            <a:r>
              <a:rPr lang="en-US" sz="1100" dirty="0"/>
              <a:t> Gardasil 9</a:t>
            </a:r>
          </a:p>
        </p:txBody>
      </p:sp>
    </p:spTree>
    <p:extLst>
      <p:ext uri="{BB962C8B-B14F-4D97-AF65-F5344CB8AC3E}">
        <p14:creationId xmlns:p14="http://schemas.microsoft.com/office/powerpoint/2010/main" val="2703530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10" y="240883"/>
            <a:ext cx="10058400" cy="1450757"/>
          </a:xfrm>
        </p:spPr>
        <p:txBody>
          <a:bodyPr/>
          <a:lstStyle/>
          <a:p>
            <a:r>
              <a:rPr lang="sr-Latn-RS" dirty="0"/>
              <a:t>HPV vakcina neželjene reakcije</a:t>
            </a:r>
            <a:endParaRPr lang="en-US" dirty="0"/>
          </a:p>
        </p:txBody>
      </p:sp>
      <p:sp>
        <p:nvSpPr>
          <p:cNvPr id="3" name="Content Placeholder 2"/>
          <p:cNvSpPr>
            <a:spLocks noGrp="1"/>
          </p:cNvSpPr>
          <p:nvPr>
            <p:ph idx="1"/>
          </p:nvPr>
        </p:nvSpPr>
        <p:spPr>
          <a:xfrm>
            <a:off x="1097280" y="1845734"/>
            <a:ext cx="10058400" cy="4292176"/>
          </a:xfrm>
        </p:spPr>
        <p:txBody>
          <a:bodyPr>
            <a:normAutofit fontScale="77500" lnSpcReduction="20000"/>
          </a:bodyPr>
          <a:lstStyle/>
          <a:p>
            <a:pPr>
              <a:buFont typeface="Wingdings" panose="05000000000000000000" pitchFamily="2" charset="2"/>
              <a:buChar char="Ø"/>
            </a:pPr>
            <a:r>
              <a:rPr lang="sr-Latn-RS" sz="2600" b="1" dirty="0"/>
              <a:t>Globalni savetodavni odbor za vakcinaciju ocenio je HPV vacinu kao ekstremno bezbednu</a:t>
            </a:r>
          </a:p>
          <a:p>
            <a:pPr>
              <a:buFont typeface="Wingdings" panose="05000000000000000000" pitchFamily="2" charset="2"/>
              <a:buChar char="Ø"/>
            </a:pPr>
            <a:r>
              <a:rPr lang="sr-Latn-RS" sz="2600" u="sng" dirty="0"/>
              <a:t>Nisu zabeležena ozbiljne neželjene reakcije nakon vakcinacije </a:t>
            </a:r>
            <a:r>
              <a:rPr lang="sr-Latn-RS" sz="2600" dirty="0"/>
              <a:t>(distribuirano više od </a:t>
            </a:r>
            <a:r>
              <a:rPr lang="en-US" sz="2600" dirty="0"/>
              <a:t>500</a:t>
            </a:r>
            <a:r>
              <a:rPr lang="sr-Latn-RS" sz="2600" dirty="0"/>
              <a:t> miliona doza) </a:t>
            </a:r>
          </a:p>
          <a:p>
            <a:pPr marL="0" indent="0">
              <a:buNone/>
            </a:pPr>
            <a:r>
              <a:rPr lang="sr-Latn-RS" sz="2600" dirty="0"/>
              <a:t>Najčešće </a:t>
            </a:r>
            <a:r>
              <a:rPr lang="sr-Latn-RS" sz="2600" b="1" dirty="0"/>
              <a:t>lokalne </a:t>
            </a:r>
            <a:r>
              <a:rPr lang="sr-Latn-RS" sz="2600" dirty="0"/>
              <a:t>reakcije</a:t>
            </a:r>
          </a:p>
          <a:p>
            <a:pPr>
              <a:buFont typeface="Wingdings" panose="05000000000000000000" pitchFamily="2" charset="2"/>
              <a:buChar char="ü"/>
            </a:pPr>
            <a:r>
              <a:rPr lang="sr-Latn-RS" sz="2600" dirty="0"/>
              <a:t>Bol</a:t>
            </a:r>
          </a:p>
          <a:p>
            <a:pPr>
              <a:buFont typeface="Wingdings" panose="05000000000000000000" pitchFamily="2" charset="2"/>
              <a:buChar char="ü"/>
            </a:pPr>
            <a:r>
              <a:rPr lang="sr-Latn-RS" sz="2600" dirty="0"/>
              <a:t>Otok</a:t>
            </a:r>
          </a:p>
          <a:p>
            <a:pPr>
              <a:buFont typeface="Wingdings" panose="05000000000000000000" pitchFamily="2" charset="2"/>
              <a:buChar char="ü"/>
            </a:pPr>
            <a:r>
              <a:rPr lang="sr-Latn-RS" sz="2600" dirty="0"/>
              <a:t>Crvenilo</a:t>
            </a:r>
          </a:p>
          <a:p>
            <a:pPr marL="0" indent="0">
              <a:buNone/>
            </a:pPr>
            <a:r>
              <a:rPr lang="sr-Latn-RS" sz="2600" b="1" dirty="0"/>
              <a:t>Opšte</a:t>
            </a:r>
            <a:r>
              <a:rPr lang="sr-Latn-RS" sz="2600" dirty="0"/>
              <a:t> reakcije</a:t>
            </a:r>
          </a:p>
          <a:p>
            <a:pPr>
              <a:buFont typeface="Wingdings" panose="05000000000000000000" pitchFamily="2" charset="2"/>
              <a:buChar char="ü"/>
            </a:pPr>
            <a:r>
              <a:rPr lang="sr-Latn-RS" sz="2600" dirty="0"/>
              <a:t>Glavobolja, umor</a:t>
            </a:r>
            <a:r>
              <a:rPr lang="en-US" sz="2600" dirty="0"/>
              <a:t>, mu</a:t>
            </a:r>
            <a:r>
              <a:rPr lang="sr-Latn-RS" sz="2600" dirty="0"/>
              <a:t>čnina,vrtoglavica</a:t>
            </a:r>
          </a:p>
          <a:p>
            <a:pPr>
              <a:buFont typeface="Wingdings" panose="05000000000000000000" pitchFamily="2" charset="2"/>
              <a:buChar char="ü"/>
            </a:pPr>
            <a:r>
              <a:rPr lang="sr-Latn-RS" sz="2600" dirty="0"/>
              <a:t>Povišena telesna temperatura</a:t>
            </a:r>
          </a:p>
          <a:p>
            <a:pPr>
              <a:buFont typeface="Wingdings" panose="05000000000000000000" pitchFamily="2" charset="2"/>
              <a:buChar char="ü"/>
            </a:pPr>
            <a:r>
              <a:rPr lang="sr-Latn-RS" sz="2600" dirty="0"/>
              <a:t>Sinkopa</a:t>
            </a:r>
          </a:p>
          <a:p>
            <a:pPr marL="0" indent="0">
              <a:buNone/>
            </a:pPr>
            <a:endParaRPr lang="en-US" dirty="0"/>
          </a:p>
        </p:txBody>
      </p:sp>
      <p:sp>
        <p:nvSpPr>
          <p:cNvPr id="4" name="Rectangle 3"/>
          <p:cNvSpPr/>
          <p:nvPr/>
        </p:nvSpPr>
        <p:spPr>
          <a:xfrm>
            <a:off x="6975764" y="6488668"/>
            <a:ext cx="5216236" cy="261610"/>
          </a:xfrm>
          <a:prstGeom prst="rect">
            <a:avLst/>
          </a:prstGeom>
        </p:spPr>
        <p:txBody>
          <a:bodyPr wrap="square">
            <a:spAutoFit/>
          </a:bodyPr>
          <a:lstStyle/>
          <a:p>
            <a:r>
              <a:rPr lang="sr-Latn-RS" sz="1100" dirty="0"/>
              <a:t>Izvor: </a:t>
            </a:r>
            <a:r>
              <a:rPr lang="en-US" sz="1100" dirty="0"/>
              <a:t>https://www.nhs.uk/conditions/vaccinations/hpv-human-papillomavirus-vaccine/</a:t>
            </a:r>
          </a:p>
        </p:txBody>
      </p:sp>
    </p:spTree>
    <p:extLst>
      <p:ext uri="{BB962C8B-B14F-4D97-AF65-F5344CB8AC3E}">
        <p14:creationId xmlns:p14="http://schemas.microsoft.com/office/powerpoint/2010/main" val="308360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HPV vakcina - rezultati</a:t>
            </a:r>
            <a:endParaRPr lang="en-US" dirty="0"/>
          </a:p>
        </p:txBody>
      </p:sp>
      <p:sp>
        <p:nvSpPr>
          <p:cNvPr id="3" name="Content Placeholder 2"/>
          <p:cNvSpPr>
            <a:spLocks noGrp="1"/>
          </p:cNvSpPr>
          <p:nvPr>
            <p:ph idx="1"/>
          </p:nvPr>
        </p:nvSpPr>
        <p:spPr>
          <a:xfrm>
            <a:off x="1154430" y="2315497"/>
            <a:ext cx="10199370" cy="3861466"/>
          </a:xfrm>
        </p:spPr>
        <p:txBody>
          <a:bodyPr>
            <a:normAutofit/>
          </a:bodyPr>
          <a:lstStyle/>
          <a:p>
            <a:r>
              <a:rPr lang="sr-Latn-RS" sz="2800" dirty="0"/>
              <a:t>U SAD od 2006. godine smanjen broj infekcija HPV tipovima koji izazivaju karcinom i genitalne bradavice za 88% (tinejdžerke), za 81 % (mlade devojake) i za 40% (žene)</a:t>
            </a:r>
          </a:p>
          <a:p>
            <a:r>
              <a:rPr lang="sr-Latn-RS" sz="2800" dirty="0"/>
              <a:t>U Australiji od 2007.-201</a:t>
            </a:r>
            <a:r>
              <a:rPr lang="en-US" sz="2800" dirty="0"/>
              <a:t>8</a:t>
            </a:r>
            <a:r>
              <a:rPr lang="sr-Latn-RS" sz="2800" dirty="0"/>
              <a:t>. godine pojava genitalnih bradavica kod devojaka uzrasta mlađih od 21 godine opala za 9</a:t>
            </a:r>
            <a:r>
              <a:rPr lang="en-US" sz="2800" dirty="0"/>
              <a:t>2</a:t>
            </a:r>
            <a:r>
              <a:rPr lang="sr-Latn-RS" sz="2800" dirty="0"/>
              <a:t>% , a za </a:t>
            </a:r>
            <a:r>
              <a:rPr lang="en-US" sz="2800" dirty="0"/>
              <a:t>90</a:t>
            </a:r>
            <a:r>
              <a:rPr lang="sr-Latn-RS" sz="2800" dirty="0"/>
              <a:t>% kod </a:t>
            </a:r>
            <a:r>
              <a:rPr lang="en-US" sz="2800" dirty="0" err="1"/>
              <a:t>mla</a:t>
            </a:r>
            <a:r>
              <a:rPr lang="sr-Latn-RS" sz="2800" dirty="0"/>
              <a:t>dića </a:t>
            </a:r>
          </a:p>
          <a:p>
            <a:r>
              <a:rPr lang="en-US" sz="2800" dirty="0"/>
              <a:t>U </a:t>
            </a:r>
            <a:r>
              <a:rPr lang="en-US" sz="2800" dirty="0" err="1"/>
              <a:t>Australiji</a:t>
            </a:r>
            <a:r>
              <a:rPr lang="en-US" sz="2800" dirty="0"/>
              <a:t> v</a:t>
            </a:r>
            <a:r>
              <a:rPr lang="sr-Latn-RS" sz="2800" dirty="0"/>
              <a:t>idljiv efekat kolektivnog imuniteta</a:t>
            </a:r>
            <a:endParaRPr lang="en-US" sz="2800" dirty="0"/>
          </a:p>
        </p:txBody>
      </p:sp>
      <p:sp>
        <p:nvSpPr>
          <p:cNvPr id="5" name="Rectangle 4"/>
          <p:cNvSpPr/>
          <p:nvPr/>
        </p:nvSpPr>
        <p:spPr>
          <a:xfrm>
            <a:off x="5091545" y="6304002"/>
            <a:ext cx="7003473" cy="553998"/>
          </a:xfrm>
          <a:prstGeom prst="rect">
            <a:avLst/>
          </a:prstGeom>
        </p:spPr>
        <p:txBody>
          <a:bodyPr wrap="square">
            <a:spAutoFit/>
          </a:bodyPr>
          <a:lstStyle/>
          <a:p>
            <a:r>
              <a:rPr lang="sr-Latn-RS" sz="1000" dirty="0"/>
              <a:t>Izvor: CDC </a:t>
            </a:r>
            <a:r>
              <a:rPr lang="en-US" sz="1000" dirty="0"/>
              <a:t>Human Papillomavirus (HPV) Vaccination: What Everyone Should Know</a:t>
            </a:r>
          </a:p>
          <a:p>
            <a:r>
              <a:rPr lang="en-US" sz="1000" dirty="0"/>
              <a:t>https://www.monash.edu/medicine/news/latest/2018-articles/significant-drop-in-genital-warts-in-young-people-thanks-to-national-hpv-vaccination-program</a:t>
            </a:r>
          </a:p>
        </p:txBody>
      </p:sp>
    </p:spTree>
    <p:extLst>
      <p:ext uri="{BB962C8B-B14F-4D97-AF65-F5344CB8AC3E}">
        <p14:creationId xmlns:p14="http://schemas.microsoft.com/office/powerpoint/2010/main" val="274366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Iskustva sa HPV imunizacijom u okruženju</a:t>
            </a:r>
            <a:endParaRPr lang="en-US" dirty="0"/>
          </a:p>
        </p:txBody>
      </p:sp>
      <p:sp>
        <p:nvSpPr>
          <p:cNvPr id="3" name="Content Placeholder 2"/>
          <p:cNvSpPr>
            <a:spLocks noGrp="1"/>
          </p:cNvSpPr>
          <p:nvPr>
            <p:ph idx="1"/>
          </p:nvPr>
        </p:nvSpPr>
        <p:spPr>
          <a:xfrm>
            <a:off x="1165860" y="2094271"/>
            <a:ext cx="10187940" cy="4082692"/>
          </a:xfrm>
        </p:spPr>
        <p:txBody>
          <a:bodyPr>
            <a:normAutofit/>
          </a:bodyPr>
          <a:lstStyle/>
          <a:p>
            <a:r>
              <a:rPr lang="sr-Latn-RS" sz="2800" dirty="0"/>
              <a:t>Slovenija uvela u nacionalni program imunizacije 2009/10. godine za devojčice u 6. razredu Gardasil, a od 2016/17 Gardasil9</a:t>
            </a:r>
          </a:p>
          <a:p>
            <a:r>
              <a:rPr lang="sr-Latn-RS" sz="2800" dirty="0"/>
              <a:t>U Hrvatskoj je Gradasil vakcina bila dostupna i besplatna od 2007. godine, a u celoj zemlji besplatna imunizacija od 2015/16 godine</a:t>
            </a:r>
          </a:p>
          <a:p>
            <a:r>
              <a:rPr lang="sr-Latn-RS" sz="2800" dirty="0"/>
              <a:t>U Makedoniji</a:t>
            </a:r>
            <a:r>
              <a:rPr lang="en-US" sz="2800" dirty="0"/>
              <a:t> </a:t>
            </a:r>
            <a:r>
              <a:rPr lang="en-US" sz="2800" dirty="0" err="1"/>
              <a:t>uvedena</a:t>
            </a:r>
            <a:r>
              <a:rPr lang="en-US" sz="2800" dirty="0"/>
              <a:t> </a:t>
            </a:r>
            <a:r>
              <a:rPr lang="en-US" sz="2800" dirty="0" err="1"/>
              <a:t>kao</a:t>
            </a:r>
            <a:r>
              <a:rPr lang="en-US" sz="2800" dirty="0"/>
              <a:t> </a:t>
            </a:r>
            <a:r>
              <a:rPr lang="en-US" sz="2800" dirty="0" err="1"/>
              <a:t>obave</a:t>
            </a:r>
            <a:r>
              <a:rPr lang="sr-Latn-RS" sz="2800" dirty="0"/>
              <a:t>zna vakcina 2009. godine</a:t>
            </a:r>
          </a:p>
          <a:p>
            <a:r>
              <a:rPr lang="sr-Latn-RS" sz="2800" dirty="0"/>
              <a:t>U Crnoj Gori imunizacija započeta u novembru 2022. godine</a:t>
            </a:r>
            <a:endParaRPr lang="en-US" sz="2800" dirty="0"/>
          </a:p>
        </p:txBody>
      </p:sp>
      <p:sp>
        <p:nvSpPr>
          <p:cNvPr id="4" name="Rectangle 3"/>
          <p:cNvSpPr/>
          <p:nvPr/>
        </p:nvSpPr>
        <p:spPr>
          <a:xfrm>
            <a:off x="7450281" y="6385153"/>
            <a:ext cx="4655127" cy="400110"/>
          </a:xfrm>
          <a:prstGeom prst="rect">
            <a:avLst/>
          </a:prstGeom>
        </p:spPr>
        <p:txBody>
          <a:bodyPr wrap="square">
            <a:spAutoFit/>
          </a:bodyPr>
          <a:lstStyle/>
          <a:p>
            <a:r>
              <a:rPr lang="sr-Latn-RS" sz="1000" dirty="0"/>
              <a:t>Izvor: Hrvatski zavod za javno zdravstvo</a:t>
            </a:r>
          </a:p>
          <a:p>
            <a:r>
              <a:rPr lang="en-US" sz="1000" u="sng" dirty="0">
                <a:hlinkClick r:id="rId2"/>
              </a:rPr>
              <a:t>https://www.hzjz.hr/aktualnosti/cijepljenje-protiv-humanog-papiloma-virusa-hpv</a:t>
            </a:r>
            <a:endParaRPr lang="en-US" sz="1000" dirty="0"/>
          </a:p>
        </p:txBody>
      </p:sp>
    </p:spTree>
    <p:extLst>
      <p:ext uri="{BB962C8B-B14F-4D97-AF65-F5344CB8AC3E}">
        <p14:creationId xmlns:p14="http://schemas.microsoft.com/office/powerpoint/2010/main" val="362580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199" y="2140996"/>
            <a:ext cx="6492875" cy="2917465"/>
          </a:xfrm>
        </p:spPr>
      </p:pic>
      <p:sp>
        <p:nvSpPr>
          <p:cNvPr id="4" name="Text Placeholder 3"/>
          <p:cNvSpPr>
            <a:spLocks noGrp="1"/>
          </p:cNvSpPr>
          <p:nvPr>
            <p:ph type="body" sz="half" idx="2"/>
          </p:nvPr>
        </p:nvSpPr>
        <p:spPr>
          <a:xfrm>
            <a:off x="122816" y="1267020"/>
            <a:ext cx="3690648" cy="4084297"/>
          </a:xfrm>
        </p:spPr>
        <p:txBody>
          <a:bodyPr>
            <a:noAutofit/>
          </a:bodyPr>
          <a:lstStyle/>
          <a:p>
            <a:pPr marL="342900" indent="-342900">
              <a:buFont typeface="Wingdings" panose="05000000000000000000" pitchFamily="2" charset="2"/>
              <a:buChar char="§"/>
            </a:pPr>
            <a:r>
              <a:rPr lang="sr-Latn-RS" sz="2400" dirty="0">
                <a:solidFill>
                  <a:schemeClr val="bg1"/>
                </a:solidFill>
              </a:rPr>
              <a:t>Infekcija humanim papiloma virusima (HPV) je jedna od najčešćih polno prenosivih infekcija</a:t>
            </a:r>
          </a:p>
          <a:p>
            <a:pPr marL="342900" indent="-342900">
              <a:buFont typeface="Wingdings" panose="05000000000000000000" pitchFamily="2" charset="2"/>
              <a:buChar char="§"/>
            </a:pPr>
            <a:r>
              <a:rPr lang="sr-Latn-RS" sz="2400" dirty="0">
                <a:solidFill>
                  <a:schemeClr val="bg1"/>
                </a:solidFill>
              </a:rPr>
              <a:t>Rasprostranjena je širom sveta, jedini rezervoar virusa je čovek</a:t>
            </a:r>
          </a:p>
          <a:p>
            <a:pPr marL="342900" indent="-342900">
              <a:buFont typeface="Wingdings" panose="05000000000000000000" pitchFamily="2" charset="2"/>
              <a:buChar char="§"/>
            </a:pPr>
            <a:r>
              <a:rPr lang="sr-Latn-RS" sz="2400" dirty="0">
                <a:solidFill>
                  <a:schemeClr val="bg1"/>
                </a:solidFill>
              </a:rPr>
              <a:t>Većina (80%) seksualno aktivnih osoba biva inficirana u nekom trenutku tokom života</a:t>
            </a:r>
          </a:p>
        </p:txBody>
      </p:sp>
      <p:sp>
        <p:nvSpPr>
          <p:cNvPr id="2" name="Rectangle 1"/>
          <p:cNvSpPr/>
          <p:nvPr/>
        </p:nvSpPr>
        <p:spPr>
          <a:xfrm>
            <a:off x="6702137" y="6299401"/>
            <a:ext cx="5902036" cy="400110"/>
          </a:xfrm>
          <a:prstGeom prst="rect">
            <a:avLst/>
          </a:prstGeom>
        </p:spPr>
        <p:txBody>
          <a:bodyPr wrap="square">
            <a:spAutoFit/>
          </a:bodyPr>
          <a:lstStyle/>
          <a:p>
            <a:r>
              <a:rPr lang="sr-Latn-RS" sz="1000" dirty="0"/>
              <a:t>Izvor: </a:t>
            </a:r>
            <a:r>
              <a:rPr lang="en-US" sz="1000" dirty="0" err="1"/>
              <a:t>Mandić</a:t>
            </a:r>
            <a:r>
              <a:rPr lang="en-US" sz="1000" dirty="0"/>
              <a:t> </a:t>
            </a:r>
            <a:r>
              <a:rPr lang="en-US" sz="1000" dirty="0" err="1"/>
              <a:t>A,Stojadinović</a:t>
            </a:r>
            <a:r>
              <a:rPr lang="en-US" sz="1000" dirty="0"/>
              <a:t> </a:t>
            </a:r>
            <a:r>
              <a:rPr lang="en-US" sz="1000" dirty="0" err="1"/>
              <a:t>A,Nićiforović</a:t>
            </a:r>
            <a:r>
              <a:rPr lang="en-US" sz="1000" dirty="0"/>
              <a:t> </a:t>
            </a:r>
            <a:r>
              <a:rPr lang="en-US" sz="1000" dirty="0" err="1"/>
              <a:t>Šurković</a:t>
            </a:r>
            <a:r>
              <a:rPr lang="en-US" sz="1000" dirty="0"/>
              <a:t> </a:t>
            </a:r>
            <a:r>
              <a:rPr lang="en-US" sz="1000" dirty="0" err="1"/>
              <a:t>O,Dugandžija</a:t>
            </a:r>
            <a:r>
              <a:rPr lang="en-US" sz="1000" dirty="0"/>
              <a:t> </a:t>
            </a:r>
            <a:r>
              <a:rPr lang="en-US" sz="1000" dirty="0" err="1"/>
              <a:t>T,Kapamadžija</a:t>
            </a:r>
            <a:r>
              <a:rPr lang="en-US" sz="1000" dirty="0"/>
              <a:t> </a:t>
            </a:r>
            <a:r>
              <a:rPr lang="en-US" sz="1000" dirty="0" err="1"/>
              <a:t>A,Konstantinidis</a:t>
            </a:r>
            <a:r>
              <a:rPr lang="en-US" sz="1000" dirty="0"/>
              <a:t> G</a:t>
            </a:r>
          </a:p>
          <a:p>
            <a:r>
              <a:rPr lang="en-US" sz="1000" dirty="0" err="1"/>
              <a:t>Prevencija</a:t>
            </a:r>
            <a:r>
              <a:rPr lang="en-US" sz="1000" dirty="0"/>
              <a:t> </a:t>
            </a:r>
            <a:r>
              <a:rPr lang="en-US" sz="1000" dirty="0" err="1"/>
              <a:t>infekcija</a:t>
            </a:r>
            <a:r>
              <a:rPr lang="en-US" sz="1000" dirty="0"/>
              <a:t> </a:t>
            </a:r>
            <a:r>
              <a:rPr lang="en-US" sz="1000" dirty="0" err="1"/>
              <a:t>izazvanih</a:t>
            </a:r>
            <a:r>
              <a:rPr lang="en-US" sz="1000" dirty="0"/>
              <a:t> </a:t>
            </a:r>
            <a:r>
              <a:rPr lang="en-US" sz="1000" dirty="0" err="1"/>
              <a:t>humanim</a:t>
            </a:r>
            <a:r>
              <a:rPr lang="en-US" sz="1000" dirty="0"/>
              <a:t> </a:t>
            </a:r>
            <a:r>
              <a:rPr lang="en-US" sz="1000" dirty="0" err="1"/>
              <a:t>papiloma</a:t>
            </a:r>
            <a:r>
              <a:rPr lang="en-US" sz="1000" dirty="0"/>
              <a:t> </a:t>
            </a:r>
            <a:r>
              <a:rPr lang="en-US" sz="1000" dirty="0" err="1"/>
              <a:t>virusima</a:t>
            </a:r>
            <a:r>
              <a:rPr lang="en-US" sz="1000" dirty="0"/>
              <a:t> 2015;3:32</a:t>
            </a:r>
          </a:p>
        </p:txBody>
      </p:sp>
    </p:spTree>
    <p:extLst>
      <p:ext uri="{BB962C8B-B14F-4D97-AF65-F5344CB8AC3E}">
        <p14:creationId xmlns:p14="http://schemas.microsoft.com/office/powerpoint/2010/main" val="323177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Imunizacija o trošku RFZO u Srbiji</a:t>
            </a:r>
            <a:endParaRPr lang="en-US" dirty="0"/>
          </a:p>
        </p:txBody>
      </p:sp>
      <p:sp>
        <p:nvSpPr>
          <p:cNvPr id="3" name="Content Placeholder 2"/>
          <p:cNvSpPr>
            <a:spLocks noGrp="1"/>
          </p:cNvSpPr>
          <p:nvPr>
            <p:ph idx="1"/>
          </p:nvPr>
        </p:nvSpPr>
        <p:spPr/>
        <p:txBody>
          <a:bodyPr/>
          <a:lstStyle/>
          <a:p>
            <a:r>
              <a:rPr lang="sr-Latn-RS" sz="2800" dirty="0"/>
              <a:t>Vakcina Gardasil 9 stavljena na B listu RFZO 2022. godine</a:t>
            </a:r>
          </a:p>
          <a:p>
            <a:r>
              <a:rPr lang="sr-Latn-RS" sz="2800" dirty="0"/>
              <a:t>Besplatna imunizacija devojčica i dečaka uzrasta 9-19 godina u Srbiji je započela u junu 2022. godine</a:t>
            </a:r>
          </a:p>
          <a:p>
            <a:r>
              <a:rPr lang="sr-Latn-RS" sz="2800" dirty="0"/>
              <a:t>U Beogradu 08.06.2022. godine</a:t>
            </a:r>
          </a:p>
          <a:p>
            <a:r>
              <a:rPr lang="sr-Latn-RS" sz="2800" dirty="0"/>
              <a:t>U periodu </a:t>
            </a:r>
            <a:r>
              <a:rPr lang="pl-PL" sz="2800" dirty="0"/>
              <a:t>08.06.2022. – 01.03.2026. godine ukupno je utrošeno 56787 doza (I, II i III doze)</a:t>
            </a:r>
          </a:p>
          <a:p>
            <a:endParaRPr lang="en-US" sz="2800" dirty="0"/>
          </a:p>
        </p:txBody>
      </p:sp>
    </p:spTree>
    <p:extLst>
      <p:ext uri="{BB962C8B-B14F-4D97-AF65-F5344CB8AC3E}">
        <p14:creationId xmlns:p14="http://schemas.microsoft.com/office/powerpoint/2010/main" val="156252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5E4A-217F-D3C7-56FE-05DF6ACA3EEC}"/>
              </a:ext>
            </a:extLst>
          </p:cNvPr>
          <p:cNvSpPr>
            <a:spLocks noGrp="1"/>
          </p:cNvSpPr>
          <p:nvPr>
            <p:ph type="title"/>
          </p:nvPr>
        </p:nvSpPr>
        <p:spPr/>
        <p:txBody>
          <a:bodyPr>
            <a:noAutofit/>
          </a:bodyPr>
          <a:lstStyle/>
          <a:p>
            <a:pPr algn="ctr"/>
            <a:r>
              <a:rPr lang="sr-Latn-RS" sz="3600" dirty="0">
                <a:cs typeface="Arial" panose="020B0604020202020204" pitchFamily="34" charset="0"/>
              </a:rPr>
              <a:t>Broj utrošenih I doza vakcine Gardasil9 na teritoriji Beograda po mesecima 08.06.2022. – 01.03.2026.</a:t>
            </a:r>
          </a:p>
        </p:txBody>
      </p:sp>
      <p:graphicFrame>
        <p:nvGraphicFramePr>
          <p:cNvPr id="6" name="Content Placeholder 5">
            <a:extLst>
              <a:ext uri="{FF2B5EF4-FFF2-40B4-BE49-F238E27FC236}">
                <a16:creationId xmlns:a16="http://schemas.microsoft.com/office/drawing/2014/main" id="{4C43FB88-86ED-2279-8465-7CFF94C4C0F7}"/>
              </a:ext>
            </a:extLst>
          </p:cNvPr>
          <p:cNvGraphicFramePr>
            <a:graphicFrameLocks noGrp="1"/>
          </p:cNvGraphicFramePr>
          <p:nvPr>
            <p:ph idx="1"/>
            <p:extLst>
              <p:ext uri="{D42A27DB-BD31-4B8C-83A1-F6EECF244321}">
                <p14:modId xmlns:p14="http://schemas.microsoft.com/office/powerpoint/2010/main" val="4181041373"/>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589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3200" dirty="0">
                <a:cs typeface="Arial" panose="020B0604020202020204" pitchFamily="34" charset="0"/>
              </a:rPr>
              <a:t>Učestalost datih I doza Gardasil 9 vakcine po polu na teritoriji Beograda 08.06.2022 – 01.03.</a:t>
            </a:r>
            <a:r>
              <a:rPr lang="en-US" sz="3200" dirty="0">
                <a:cs typeface="Arial" panose="020B0604020202020204" pitchFamily="34" charset="0"/>
              </a:rPr>
              <a:t>202</a:t>
            </a:r>
            <a:r>
              <a:rPr lang="sr-Latn-RS" sz="3200" dirty="0">
                <a:cs typeface="Arial" panose="020B0604020202020204" pitchFamily="34" charset="0"/>
              </a:rPr>
              <a:t>6.</a:t>
            </a:r>
            <a:endParaRPr lang="en-US" sz="3200" dirty="0">
              <a:cs typeface="Arial" panose="020B0604020202020204"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58587719"/>
              </p:ext>
            </p:extLst>
          </p:nvPr>
        </p:nvGraphicFramePr>
        <p:xfrm>
          <a:off x="1484313" y="2053652"/>
          <a:ext cx="10018712" cy="39574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161586" y="6011056"/>
            <a:ext cx="3865161" cy="984885"/>
          </a:xfrm>
          <a:prstGeom prst="rect">
            <a:avLst/>
          </a:prstGeom>
          <a:noFill/>
        </p:spPr>
        <p:txBody>
          <a:bodyPr wrap="none" rtlCol="0">
            <a:spAutoFit/>
          </a:bodyPr>
          <a:lstStyle/>
          <a:p>
            <a:r>
              <a:rPr lang="sr-Latn-RS" sz="1100" dirty="0"/>
              <a:t>Elektronski registar imunizacije</a:t>
            </a:r>
          </a:p>
          <a:p>
            <a:r>
              <a:rPr lang="sr-Latn-RS" sz="1100" dirty="0"/>
              <a:t>Preuzeto sa WEB servisa GZZJZ Bgd, date of access (01.03.2026.)</a:t>
            </a:r>
            <a:endParaRPr lang="en-US" sz="1100" dirty="0"/>
          </a:p>
          <a:p>
            <a:endParaRPr lang="en-US" dirty="0"/>
          </a:p>
          <a:p>
            <a:endParaRPr lang="en-US" dirty="0"/>
          </a:p>
        </p:txBody>
      </p:sp>
    </p:spTree>
    <p:extLst>
      <p:ext uri="{BB962C8B-B14F-4D97-AF65-F5344CB8AC3E}">
        <p14:creationId xmlns:p14="http://schemas.microsoft.com/office/powerpoint/2010/main" val="2887697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A760-114C-27F3-C835-8099D5302A26}"/>
              </a:ext>
            </a:extLst>
          </p:cNvPr>
          <p:cNvSpPr>
            <a:spLocks noGrp="1"/>
          </p:cNvSpPr>
          <p:nvPr>
            <p:ph type="title"/>
          </p:nvPr>
        </p:nvSpPr>
        <p:spPr>
          <a:xfrm>
            <a:off x="1097280" y="128954"/>
            <a:ext cx="10058400" cy="1277816"/>
          </a:xfrm>
        </p:spPr>
        <p:txBody>
          <a:bodyPr>
            <a:normAutofit/>
          </a:bodyPr>
          <a:lstStyle/>
          <a:p>
            <a:pPr algn="ctr"/>
            <a:r>
              <a:rPr lang="sr-Latn-RS" sz="3200" dirty="0">
                <a:cs typeface="Arial" panose="020B0604020202020204" pitchFamily="34" charset="0"/>
              </a:rPr>
              <a:t>Obuhvat vakcinisanih I dozom Gardasil 9 vakcine po generacijama 08.06.2022. – 01.03.2026.</a:t>
            </a:r>
          </a:p>
        </p:txBody>
      </p:sp>
      <p:graphicFrame>
        <p:nvGraphicFramePr>
          <p:cNvPr id="9" name="Content Placeholder 8">
            <a:extLst>
              <a:ext uri="{FF2B5EF4-FFF2-40B4-BE49-F238E27FC236}">
                <a16:creationId xmlns:a16="http://schemas.microsoft.com/office/drawing/2014/main" id="{1B6B4F15-52A0-DE11-0EA8-BC4888153996}"/>
              </a:ext>
            </a:extLst>
          </p:cNvPr>
          <p:cNvGraphicFramePr>
            <a:graphicFrameLocks noGrp="1"/>
          </p:cNvGraphicFramePr>
          <p:nvPr>
            <p:ph idx="1"/>
            <p:extLst>
              <p:ext uri="{D42A27DB-BD31-4B8C-83A1-F6EECF244321}">
                <p14:modId xmlns:p14="http://schemas.microsoft.com/office/powerpoint/2010/main" val="471539787"/>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25BFAD7B-76C8-B6BD-8DDF-45CCB12B046A}"/>
              </a:ext>
            </a:extLst>
          </p:cNvPr>
          <p:cNvPicPr>
            <a:picLocks noChangeAspect="1"/>
          </p:cNvPicPr>
          <p:nvPr/>
        </p:nvPicPr>
        <p:blipFill>
          <a:blip r:embed="rId3"/>
          <a:stretch>
            <a:fillRect/>
          </a:stretch>
        </p:blipFill>
        <p:spPr>
          <a:xfrm>
            <a:off x="629283" y="426720"/>
            <a:ext cx="10538771" cy="5787813"/>
          </a:xfrm>
          <a:prstGeom prst="rect">
            <a:avLst/>
          </a:prstGeom>
        </p:spPr>
      </p:pic>
      <p:sp>
        <p:nvSpPr>
          <p:cNvPr id="11" name="TextBox 10">
            <a:extLst>
              <a:ext uri="{FF2B5EF4-FFF2-40B4-BE49-F238E27FC236}">
                <a16:creationId xmlns:a16="http://schemas.microsoft.com/office/drawing/2014/main" id="{E228FBD5-8848-3FC5-348F-F22FE3951178}"/>
              </a:ext>
            </a:extLst>
          </p:cNvPr>
          <p:cNvSpPr txBox="1"/>
          <p:nvPr/>
        </p:nvSpPr>
        <p:spPr>
          <a:xfrm>
            <a:off x="2971800" y="949409"/>
            <a:ext cx="6862263" cy="677108"/>
          </a:xfrm>
          <a:prstGeom prst="rect">
            <a:avLst/>
          </a:prstGeom>
          <a:noFill/>
        </p:spPr>
        <p:txBody>
          <a:bodyPr wrap="none" rtlCol="0">
            <a:spAutoFit/>
          </a:bodyPr>
          <a:lstStyle/>
          <a:p>
            <a:r>
              <a:rPr lang="sr-Latn-RS" sz="2000" dirty="0">
                <a:solidFill>
                  <a:srgbClr val="FF0000"/>
                </a:solidFill>
              </a:rPr>
              <a:t>HPV vakcina uvedena u 148 zemalja , a za oba pola u 76 zemalja </a:t>
            </a:r>
            <a:endParaRPr lang="en-US" sz="2000" dirty="0">
              <a:solidFill>
                <a:srgbClr val="FF0000"/>
              </a:solidFill>
            </a:endParaRPr>
          </a:p>
          <a:p>
            <a:endParaRPr lang="sr-Latn-RS" dirty="0"/>
          </a:p>
        </p:txBody>
      </p:sp>
      <p:sp>
        <p:nvSpPr>
          <p:cNvPr id="12" name="TextBox 11">
            <a:extLst>
              <a:ext uri="{FF2B5EF4-FFF2-40B4-BE49-F238E27FC236}">
                <a16:creationId xmlns:a16="http://schemas.microsoft.com/office/drawing/2014/main" id="{4041C4B8-B07F-646B-AB2A-0608923DF802}"/>
              </a:ext>
            </a:extLst>
          </p:cNvPr>
          <p:cNvSpPr txBox="1"/>
          <p:nvPr/>
        </p:nvSpPr>
        <p:spPr>
          <a:xfrm>
            <a:off x="5654040" y="5554117"/>
            <a:ext cx="6800260" cy="877163"/>
          </a:xfrm>
          <a:prstGeom prst="rect">
            <a:avLst/>
          </a:prstGeom>
          <a:noFill/>
        </p:spPr>
        <p:txBody>
          <a:bodyPr wrap="none" rtlCol="0">
            <a:spAutoFit/>
          </a:bodyPr>
          <a:lstStyle/>
          <a:p>
            <a:pPr lvl="0" eaLnBrk="0" fontAlgn="base" hangingPunct="0">
              <a:spcBef>
                <a:spcPct val="0"/>
              </a:spcBef>
              <a:spcAft>
                <a:spcPct val="0"/>
              </a:spcAft>
            </a:pPr>
            <a:r>
              <a:rPr lang="sr-Latn-RS" altLang="sr-Latn-RS" sz="1100" dirty="0">
                <a:solidFill>
                  <a:srgbClr val="2E2E2E"/>
                </a:solidFill>
                <a:latin typeface="+mj-lt"/>
              </a:rPr>
              <a:t>Part of THE LANCET 103290June 2025  </a:t>
            </a:r>
            <a:r>
              <a:rPr lang="en-US" altLang="sr-Latn-RS" sz="1100" dirty="0">
                <a:solidFill>
                  <a:srgbClr val="2E2E2E"/>
                </a:solidFill>
                <a:latin typeface="+mj-lt"/>
              </a:rPr>
              <a:t>Global HPV vaccination programs and coverage rates: a systematic review</a:t>
            </a:r>
            <a:endParaRPr lang="sr-Latn-RS" altLang="sr-Latn-RS" sz="1100" dirty="0">
              <a:solidFill>
                <a:srgbClr val="2E2E2E"/>
              </a:solidFill>
              <a:latin typeface="+mj-lt"/>
            </a:endParaRPr>
          </a:p>
          <a:p>
            <a:pPr lvl="0" eaLnBrk="0" fontAlgn="base" hangingPunct="0">
              <a:spcBef>
                <a:spcPct val="0"/>
              </a:spcBef>
              <a:spcAft>
                <a:spcPct val="0"/>
              </a:spcAft>
            </a:pPr>
            <a:r>
              <a:rPr lang="sr-Latn-RS" altLang="sr-Latn-RS" sz="1100" dirty="0">
                <a:solidFill>
                  <a:srgbClr val="2E2E2E"/>
                </a:solidFill>
                <a:latin typeface="+mj-lt"/>
              </a:rPr>
              <a:t>Global HPV vaccination programs and coverage rates: a systematic review</a:t>
            </a:r>
          </a:p>
          <a:p>
            <a:pPr lvl="0" eaLnBrk="0" fontAlgn="base" hangingPunct="0">
              <a:spcBef>
                <a:spcPct val="0"/>
              </a:spcBef>
              <a:spcAft>
                <a:spcPct val="0"/>
              </a:spcAft>
            </a:pPr>
            <a:r>
              <a:rPr lang="sr-Latn-RS" altLang="sr-Latn-RS" sz="1100" dirty="0">
                <a:solidFill>
                  <a:srgbClr val="00549E"/>
                </a:solidFill>
                <a:latin typeface="+mj-lt"/>
                <a:hlinkClick r:id="rId4"/>
              </a:rPr>
              <a:t>Jingjing Han</a:t>
            </a:r>
            <a:r>
              <a:rPr lang="sr-Latn-RS" altLang="sr-Latn-RS" sz="1100" baseline="30000" dirty="0">
                <a:solidFill>
                  <a:srgbClr val="2E2E2E"/>
                </a:solidFill>
                <a:latin typeface="+mj-lt"/>
              </a:rPr>
              <a:t>a,b,c,f</a:t>
            </a:r>
            <a:r>
              <a:rPr lang="sr-Latn-RS" altLang="sr-Latn-RS" sz="1100" dirty="0">
                <a:solidFill>
                  <a:srgbClr val="2E2E2E"/>
                </a:solidFill>
                <a:latin typeface="+mj-lt"/>
              </a:rPr>
              <a:t> ∙ </a:t>
            </a:r>
            <a:r>
              <a:rPr lang="sr-Latn-RS" altLang="sr-Latn-RS" sz="1100" dirty="0">
                <a:solidFill>
                  <a:srgbClr val="00549E"/>
                </a:solidFill>
                <a:latin typeface="+mj-lt"/>
                <a:hlinkClick r:id="rId4"/>
              </a:rPr>
              <a:t>Li Zhang</a:t>
            </a:r>
            <a:r>
              <a:rPr lang="sr-Latn-RS" altLang="sr-Latn-RS" sz="1100" baseline="30000" dirty="0">
                <a:solidFill>
                  <a:srgbClr val="2E2E2E"/>
                </a:solidFill>
                <a:latin typeface="+mj-lt"/>
              </a:rPr>
              <a:t>a,f</a:t>
            </a:r>
            <a:r>
              <a:rPr lang="sr-Latn-RS" altLang="sr-Latn-RS" sz="1100" dirty="0">
                <a:solidFill>
                  <a:srgbClr val="2E2E2E"/>
                </a:solidFill>
                <a:latin typeface="+mj-lt"/>
              </a:rPr>
              <a:t> ∙ </a:t>
            </a:r>
            <a:r>
              <a:rPr lang="sr-Latn-RS" altLang="sr-Latn-RS" sz="1100" dirty="0">
                <a:solidFill>
                  <a:srgbClr val="00549E"/>
                </a:solidFill>
                <a:latin typeface="+mj-lt"/>
                <a:hlinkClick r:id="rId4"/>
              </a:rPr>
              <a:t>Yuqing Chen</a:t>
            </a:r>
            <a:r>
              <a:rPr lang="sr-Latn-RS" altLang="sr-Latn-RS" sz="1100" baseline="30000" dirty="0">
                <a:solidFill>
                  <a:srgbClr val="2E2E2E"/>
                </a:solidFill>
                <a:latin typeface="+mj-lt"/>
              </a:rPr>
              <a:t>c,f</a:t>
            </a:r>
            <a:r>
              <a:rPr lang="sr-Latn-RS" altLang="sr-Latn-RS" sz="1100" dirty="0">
                <a:solidFill>
                  <a:srgbClr val="2E2E2E"/>
                </a:solidFill>
                <a:latin typeface="+mj-lt"/>
              </a:rPr>
              <a:t> ∙ </a:t>
            </a:r>
            <a:r>
              <a:rPr lang="sr-Latn-RS" altLang="sr-Latn-RS" sz="1100" dirty="0">
                <a:solidFill>
                  <a:srgbClr val="00549E"/>
                </a:solidFill>
                <a:latin typeface="+mj-lt"/>
                <a:hlinkClick r:id="rId4"/>
              </a:rPr>
              <a:t>Yuelun Zhang</a:t>
            </a:r>
            <a:r>
              <a:rPr lang="sr-Latn-RS" altLang="sr-Latn-RS" sz="1100" baseline="30000" dirty="0">
                <a:solidFill>
                  <a:srgbClr val="2E2E2E"/>
                </a:solidFill>
                <a:latin typeface="+mj-lt"/>
              </a:rPr>
              <a:t>c</a:t>
            </a:r>
            <a:r>
              <a:rPr lang="sr-Latn-RS" altLang="sr-Latn-RS" sz="1100" dirty="0">
                <a:solidFill>
                  <a:srgbClr val="2E2E2E"/>
                </a:solidFill>
                <a:latin typeface="+mj-lt"/>
              </a:rPr>
              <a:t> ∙ </a:t>
            </a:r>
            <a:r>
              <a:rPr lang="sr-Latn-RS" altLang="sr-Latn-RS" sz="1100" dirty="0">
                <a:solidFill>
                  <a:srgbClr val="00549E"/>
                </a:solidFill>
                <a:latin typeface="+mj-lt"/>
                <a:hlinkClick r:id="rId4"/>
              </a:rPr>
              <a:t>Le Wang</a:t>
            </a:r>
            <a:r>
              <a:rPr lang="sr-Latn-RS" altLang="sr-Latn-RS" sz="1100" baseline="30000" dirty="0">
                <a:solidFill>
                  <a:srgbClr val="2E2E2E"/>
                </a:solidFill>
                <a:latin typeface="+mj-lt"/>
              </a:rPr>
              <a:t>d</a:t>
            </a:r>
            <a:r>
              <a:rPr lang="sr-Latn-RS" altLang="sr-Latn-RS" sz="1100" dirty="0">
                <a:solidFill>
                  <a:srgbClr val="2E2E2E"/>
                </a:solidFill>
                <a:latin typeface="+mj-lt"/>
              </a:rPr>
              <a:t> ∙ </a:t>
            </a:r>
            <a:r>
              <a:rPr lang="sr-Latn-RS" altLang="sr-Latn-RS" sz="1100" dirty="0">
                <a:solidFill>
                  <a:srgbClr val="00549E"/>
                </a:solidFill>
                <a:latin typeface="+mj-lt"/>
                <a:hlinkClick r:id="rId4"/>
              </a:rPr>
              <a:t>Ruyu Cai</a:t>
            </a:r>
            <a:r>
              <a:rPr lang="sr-Latn-RS" altLang="sr-Latn-RS" sz="1100" baseline="30000" dirty="0">
                <a:solidFill>
                  <a:srgbClr val="2E2E2E"/>
                </a:solidFill>
                <a:latin typeface="+mj-lt"/>
              </a:rPr>
              <a:t>e</a:t>
            </a:r>
            <a:r>
              <a:rPr lang="sr-Latn-RS" altLang="sr-Latn-RS" sz="1100" dirty="0">
                <a:solidFill>
                  <a:srgbClr val="2E2E2E"/>
                </a:solidFill>
                <a:latin typeface="+mj-lt"/>
              </a:rPr>
              <a:t> ∙ et al.</a:t>
            </a:r>
            <a:endParaRPr lang="sr-Latn-RS" altLang="sr-Latn-RS" sz="1100" dirty="0">
              <a:latin typeface="+mj-lt"/>
            </a:endParaRPr>
          </a:p>
          <a:p>
            <a:endParaRPr lang="sr-Latn-RS" dirty="0"/>
          </a:p>
        </p:txBody>
      </p:sp>
    </p:spTree>
    <p:extLst>
      <p:ext uri="{BB962C8B-B14F-4D97-AF65-F5344CB8AC3E}">
        <p14:creationId xmlns:p14="http://schemas.microsoft.com/office/powerpoint/2010/main" val="94982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10983994"/>
              </p:ext>
            </p:extLst>
          </p:nvPr>
        </p:nvGraphicFramePr>
        <p:xfrm>
          <a:off x="895739" y="1735494"/>
          <a:ext cx="11296261" cy="4982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5729" y="689299"/>
            <a:ext cx="11944351" cy="1077218"/>
          </a:xfrm>
          <a:prstGeom prst="rect">
            <a:avLst/>
          </a:prstGeom>
          <a:noFill/>
        </p:spPr>
        <p:txBody>
          <a:bodyPr wrap="square" rtlCol="0">
            <a:spAutoFit/>
          </a:bodyPr>
          <a:lstStyle/>
          <a:p>
            <a:r>
              <a:rPr lang="sr-Latn-RS" sz="3200" dirty="0"/>
              <a:t>GLOBALNI CILJ DO 2030. godine NA PUTU ELIMINACIJE </a:t>
            </a:r>
          </a:p>
          <a:p>
            <a:r>
              <a:rPr lang="sr-Latn-RS" sz="3200" dirty="0"/>
              <a:t>KARCINOMA GRLIĆA MATERICE</a:t>
            </a:r>
            <a:endParaRPr lang="en-US" sz="3200" dirty="0"/>
          </a:p>
        </p:txBody>
      </p:sp>
      <p:pic>
        <p:nvPicPr>
          <p:cNvPr id="4" name="Picture 3"/>
          <p:cNvPicPr>
            <a:picLocks noChangeAspect="1"/>
          </p:cNvPicPr>
          <p:nvPr/>
        </p:nvPicPr>
        <p:blipFill>
          <a:blip r:embed="rId8"/>
          <a:stretch>
            <a:fillRect/>
          </a:stretch>
        </p:blipFill>
        <p:spPr>
          <a:xfrm>
            <a:off x="8327279" y="6347847"/>
            <a:ext cx="3060457" cy="323116"/>
          </a:xfrm>
          <a:prstGeom prst="rect">
            <a:avLst/>
          </a:prstGeom>
        </p:spPr>
      </p:pic>
    </p:spTree>
    <p:extLst>
      <p:ext uri="{BB962C8B-B14F-4D97-AF65-F5344CB8AC3E}">
        <p14:creationId xmlns:p14="http://schemas.microsoft.com/office/powerpoint/2010/main" val="2487877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1253" y="78786"/>
            <a:ext cx="10058400" cy="700532"/>
          </a:xfrm>
        </p:spPr>
        <p:txBody>
          <a:bodyPr>
            <a:normAutofit fontScale="90000"/>
          </a:bodyPr>
          <a:lstStyle/>
          <a:p>
            <a:r>
              <a:rPr lang="sr-Latn-RS" dirty="0"/>
              <a:t>Literatura</a:t>
            </a:r>
            <a:endParaRPr lang="en-US" dirty="0"/>
          </a:p>
        </p:txBody>
      </p:sp>
      <p:sp>
        <p:nvSpPr>
          <p:cNvPr id="3" name="Content Placeholder 2"/>
          <p:cNvSpPr>
            <a:spLocks noGrp="1"/>
          </p:cNvSpPr>
          <p:nvPr>
            <p:ph idx="1"/>
          </p:nvPr>
        </p:nvSpPr>
        <p:spPr>
          <a:xfrm>
            <a:off x="789709" y="831274"/>
            <a:ext cx="11139055" cy="5902036"/>
          </a:xfrm>
        </p:spPr>
        <p:txBody>
          <a:bodyPr>
            <a:normAutofit fontScale="55000" lnSpcReduction="20000"/>
          </a:bodyPr>
          <a:lstStyle/>
          <a:p>
            <a:pPr marL="228600" indent="-228600">
              <a:lnSpc>
                <a:spcPct val="120000"/>
              </a:lnSpc>
              <a:spcBef>
                <a:spcPts val="0"/>
              </a:spcBef>
              <a:spcAft>
                <a:spcPts val="0"/>
              </a:spcAft>
              <a:buFont typeface="+mj-lt"/>
              <a:buAutoNum type="arabicPeriod"/>
            </a:pPr>
            <a:r>
              <a:rPr lang="en-US" sz="1500" dirty="0" err="1"/>
              <a:t>Mandić</a:t>
            </a:r>
            <a:r>
              <a:rPr lang="en-US" sz="1500" dirty="0"/>
              <a:t> </a:t>
            </a:r>
            <a:r>
              <a:rPr lang="en-US" sz="1500" dirty="0" err="1"/>
              <a:t>A,Stojadinović</a:t>
            </a:r>
            <a:r>
              <a:rPr lang="en-US" sz="1500" dirty="0"/>
              <a:t> </a:t>
            </a:r>
            <a:r>
              <a:rPr lang="en-US" sz="1500" dirty="0" err="1"/>
              <a:t>A,Nićiforović</a:t>
            </a:r>
            <a:r>
              <a:rPr lang="en-US" sz="1500" dirty="0"/>
              <a:t> </a:t>
            </a:r>
            <a:r>
              <a:rPr lang="en-US" sz="1500" dirty="0" err="1"/>
              <a:t>Šurković</a:t>
            </a:r>
            <a:r>
              <a:rPr lang="en-US" sz="1500" dirty="0"/>
              <a:t> </a:t>
            </a:r>
            <a:r>
              <a:rPr lang="en-US" sz="1500" dirty="0" err="1"/>
              <a:t>O,Dugandžija</a:t>
            </a:r>
            <a:r>
              <a:rPr lang="en-US" sz="1500" dirty="0"/>
              <a:t> </a:t>
            </a:r>
            <a:r>
              <a:rPr lang="en-US" sz="1500" dirty="0" err="1"/>
              <a:t>T,Kapamadžija</a:t>
            </a:r>
            <a:r>
              <a:rPr lang="en-US" sz="1500" dirty="0"/>
              <a:t> </a:t>
            </a:r>
            <a:r>
              <a:rPr lang="en-US" sz="1500" dirty="0" err="1"/>
              <a:t>A,Konstantinidis</a:t>
            </a:r>
            <a:r>
              <a:rPr lang="en-US" sz="1500" dirty="0"/>
              <a:t> G </a:t>
            </a:r>
            <a:r>
              <a:rPr lang="en-US" sz="1500" dirty="0" err="1"/>
              <a:t>Prevencija</a:t>
            </a:r>
            <a:r>
              <a:rPr lang="en-US" sz="1500" dirty="0"/>
              <a:t> </a:t>
            </a:r>
            <a:r>
              <a:rPr lang="en-US" sz="1500" dirty="0" err="1"/>
              <a:t>infekcija</a:t>
            </a:r>
            <a:r>
              <a:rPr lang="en-US" sz="1500" dirty="0"/>
              <a:t> </a:t>
            </a:r>
            <a:r>
              <a:rPr lang="en-US" sz="1500" dirty="0" err="1"/>
              <a:t>izazvanih</a:t>
            </a:r>
            <a:r>
              <a:rPr lang="en-US" sz="1500" dirty="0"/>
              <a:t> </a:t>
            </a:r>
            <a:r>
              <a:rPr lang="en-US" sz="1500" dirty="0" err="1"/>
              <a:t>humanim</a:t>
            </a:r>
            <a:r>
              <a:rPr lang="en-US" sz="1500" dirty="0"/>
              <a:t> </a:t>
            </a:r>
            <a:r>
              <a:rPr lang="en-US" sz="1500" dirty="0" err="1"/>
              <a:t>papiloma</a:t>
            </a:r>
            <a:r>
              <a:rPr lang="en-US" sz="1500" dirty="0"/>
              <a:t> </a:t>
            </a:r>
            <a:r>
              <a:rPr lang="en-US" sz="1500" dirty="0" err="1"/>
              <a:t>virusima</a:t>
            </a:r>
            <a:r>
              <a:rPr lang="en-US" sz="1500" dirty="0"/>
              <a:t> 2015;3:32</a:t>
            </a:r>
            <a:endParaRPr lang="sr-Latn-RS" sz="1500" dirty="0"/>
          </a:p>
          <a:p>
            <a:pPr marL="228600" indent="-228600">
              <a:lnSpc>
                <a:spcPct val="120000"/>
              </a:lnSpc>
              <a:spcBef>
                <a:spcPts val="0"/>
              </a:spcBef>
              <a:spcAft>
                <a:spcPts val="0"/>
              </a:spcAft>
              <a:buFont typeface="+mj-lt"/>
              <a:buAutoNum type="arabicPeriod"/>
            </a:pPr>
            <a:r>
              <a:rPr lang="en-US" sz="1500" dirty="0"/>
              <a:t>Weekly epidemiological record</a:t>
            </a:r>
            <a:r>
              <a:rPr lang="sr-Latn-RS" sz="1500" dirty="0"/>
              <a:t> </a:t>
            </a:r>
            <a:r>
              <a:rPr lang="en-US" sz="1500" dirty="0"/>
              <a:t>Human papillomavirus vaccines: WHO position paper (2022 update</a:t>
            </a:r>
            <a:r>
              <a:rPr lang="sr-Latn-RS" sz="1500" dirty="0"/>
              <a:t>)</a:t>
            </a:r>
          </a:p>
          <a:p>
            <a:pPr marL="228600" indent="-228600">
              <a:lnSpc>
                <a:spcPct val="120000"/>
              </a:lnSpc>
              <a:spcBef>
                <a:spcPts val="0"/>
              </a:spcBef>
              <a:spcAft>
                <a:spcPts val="0"/>
              </a:spcAft>
              <a:buFont typeface="+mj-lt"/>
              <a:buAutoNum type="arabicPeriod"/>
            </a:pPr>
            <a:r>
              <a:rPr lang="sr-Latn-RS" sz="1500" dirty="0">
                <a:hlinkClick r:id="rId2"/>
              </a:rPr>
              <a:t>https://www.cdc.gov/std/hpv/stdfact-hpv.htm</a:t>
            </a:r>
            <a:endParaRPr lang="sr-Latn-RS" sz="1500" dirty="0"/>
          </a:p>
          <a:p>
            <a:pPr marL="228600" indent="-228600">
              <a:lnSpc>
                <a:spcPct val="120000"/>
              </a:lnSpc>
              <a:spcBef>
                <a:spcPts val="0"/>
              </a:spcBef>
              <a:spcAft>
                <a:spcPts val="0"/>
              </a:spcAft>
              <a:buFont typeface="+mj-lt"/>
              <a:buAutoNum type="arabicPeriod"/>
            </a:pPr>
            <a:r>
              <a:rPr lang="sr-Latn-RS" sz="1500" dirty="0">
                <a:hlinkClick r:id="rId3"/>
              </a:rPr>
              <a:t>https://www.ncbi.nlm.nih.gov/pmc/articles/PMC145302/</a:t>
            </a:r>
            <a:endParaRPr lang="sr-Latn-RS" sz="1500" dirty="0"/>
          </a:p>
          <a:p>
            <a:pPr marL="228600" indent="-228600">
              <a:lnSpc>
                <a:spcPct val="120000"/>
              </a:lnSpc>
              <a:spcBef>
                <a:spcPts val="0"/>
              </a:spcBef>
              <a:spcAft>
                <a:spcPts val="0"/>
              </a:spcAft>
              <a:buFont typeface="+mj-lt"/>
              <a:buAutoNum type="arabicPeriod"/>
            </a:pPr>
            <a:r>
              <a:rPr lang="sr-Latn-RS" sz="1500" dirty="0">
                <a:hlinkClick r:id="rId4"/>
              </a:rPr>
              <a:t>https://www.cdc.gov/vaccines/pubs/pinkbook/hpv.html</a:t>
            </a:r>
            <a:endParaRPr lang="sr-Latn-RS" sz="1500" dirty="0"/>
          </a:p>
          <a:p>
            <a:pPr marL="228600" indent="-228600">
              <a:lnSpc>
                <a:spcPct val="120000"/>
              </a:lnSpc>
              <a:spcBef>
                <a:spcPts val="0"/>
              </a:spcBef>
              <a:spcAft>
                <a:spcPts val="0"/>
              </a:spcAft>
              <a:buFont typeface="+mj-lt"/>
              <a:buAutoNum type="arabicPeriod"/>
            </a:pPr>
            <a:r>
              <a:rPr lang="sr-Latn-RS" sz="1500" dirty="0"/>
              <a:t>MDPI Targeting Persistent Human Papillomavirus Infection https://www.researchgate.net/figure/Progression-of-HPV-Infection-and-Associated-Disease-HPV-typically-establishes-infection</a:t>
            </a:r>
          </a:p>
          <a:p>
            <a:pPr marL="228600" indent="-228600">
              <a:lnSpc>
                <a:spcPct val="120000"/>
              </a:lnSpc>
              <a:spcBef>
                <a:spcPts val="0"/>
              </a:spcBef>
              <a:spcAft>
                <a:spcPts val="0"/>
              </a:spcAft>
              <a:buFont typeface="+mj-lt"/>
              <a:buAutoNum type="arabicPeriod"/>
            </a:pPr>
            <a:r>
              <a:rPr lang="sr-Latn-RS" sz="1500" dirty="0">
                <a:hlinkClick r:id="rId5"/>
              </a:rPr>
              <a:t>https://www.ncbi.nlm.nih.gov/pmc/articles/PMC7855977/</a:t>
            </a:r>
            <a:endParaRPr lang="sr-Latn-RS" sz="1500" dirty="0"/>
          </a:p>
          <a:p>
            <a:pPr marL="228600" indent="-228600">
              <a:lnSpc>
                <a:spcPct val="120000"/>
              </a:lnSpc>
              <a:spcBef>
                <a:spcPts val="0"/>
              </a:spcBef>
              <a:spcAft>
                <a:spcPts val="0"/>
              </a:spcAft>
              <a:buFont typeface="+mj-lt"/>
              <a:buAutoNum type="arabicPeriod"/>
            </a:pPr>
            <a:r>
              <a:rPr lang="sr-Latn-RS" sz="1500" dirty="0">
                <a:hlinkClick r:id="rId6"/>
              </a:rPr>
              <a:t>https://www.cancer.gov/about-cancer/causes-prevention/risk/infectious-agents/hpv-and-cancer</a:t>
            </a:r>
            <a:endParaRPr lang="sr-Latn-RS" sz="1500" dirty="0"/>
          </a:p>
          <a:p>
            <a:pPr marL="228600" indent="-228600">
              <a:lnSpc>
                <a:spcPct val="120000"/>
              </a:lnSpc>
              <a:spcBef>
                <a:spcPts val="0"/>
              </a:spcBef>
              <a:spcAft>
                <a:spcPts val="0"/>
              </a:spcAft>
              <a:buFont typeface="+mj-lt"/>
              <a:buAutoNum type="arabicPeriod"/>
            </a:pPr>
            <a:r>
              <a:rPr lang="sr-Latn-RS" sz="1500" dirty="0">
                <a:hlinkClick r:id="rId7"/>
              </a:rPr>
              <a:t>https://www.ncbi.nlm.nih.gov/pmc/articles/PMC3346303/</a:t>
            </a:r>
            <a:endParaRPr lang="sr-Latn-RS" sz="1500" dirty="0"/>
          </a:p>
          <a:p>
            <a:pPr marL="228600" indent="-228600">
              <a:lnSpc>
                <a:spcPct val="120000"/>
              </a:lnSpc>
              <a:spcBef>
                <a:spcPts val="0"/>
              </a:spcBef>
              <a:spcAft>
                <a:spcPts val="0"/>
              </a:spcAft>
              <a:buFont typeface="+mj-lt"/>
              <a:buAutoNum type="arabicPeriod"/>
            </a:pPr>
            <a:r>
              <a:rPr lang="sr-Latn-RS" sz="1500" dirty="0">
                <a:hlinkClick r:id="rId8"/>
              </a:rPr>
              <a:t>https://www.ncbi.nlm.nih.gov/pmc/articles/PMC2517699/</a:t>
            </a:r>
            <a:endParaRPr lang="sr-Latn-RS" sz="1500" dirty="0"/>
          </a:p>
          <a:p>
            <a:pPr marL="228600" indent="-228600">
              <a:lnSpc>
                <a:spcPct val="120000"/>
              </a:lnSpc>
              <a:spcBef>
                <a:spcPts val="0"/>
              </a:spcBef>
              <a:spcAft>
                <a:spcPts val="0"/>
              </a:spcAft>
              <a:buFont typeface="+mj-lt"/>
              <a:buAutoNum type="arabicPeriod"/>
            </a:pPr>
            <a:r>
              <a:rPr lang="sr-Latn-RS" sz="1500" dirty="0">
                <a:hlinkClick r:id="rId9"/>
              </a:rPr>
              <a:t>https://www.mayoclinic.org/diseases-conditions/hpv-infection/symptoms-causes/syc-20351596</a:t>
            </a:r>
            <a:endParaRPr lang="sr-Latn-RS" sz="1500" dirty="0"/>
          </a:p>
          <a:p>
            <a:pPr marL="228600" indent="-228600">
              <a:lnSpc>
                <a:spcPct val="120000"/>
              </a:lnSpc>
              <a:spcBef>
                <a:spcPts val="0"/>
              </a:spcBef>
              <a:spcAft>
                <a:spcPts val="0"/>
              </a:spcAft>
              <a:buFont typeface="+mj-lt"/>
              <a:buAutoNum type="arabicPeriod"/>
            </a:pPr>
            <a:r>
              <a:rPr lang="sr-Latn-RS" sz="1500" dirty="0">
                <a:hlinkClick r:id="rId10"/>
              </a:rPr>
              <a:t>https://www.cdc.gov/hpv/hcp/protecting-patients.html</a:t>
            </a:r>
            <a:endParaRPr lang="sr-Latn-RS" sz="1500" dirty="0"/>
          </a:p>
          <a:p>
            <a:pPr marL="228600" indent="-228600">
              <a:lnSpc>
                <a:spcPct val="120000"/>
              </a:lnSpc>
              <a:spcBef>
                <a:spcPts val="0"/>
              </a:spcBef>
              <a:spcAft>
                <a:spcPts val="0"/>
              </a:spcAft>
              <a:buFont typeface="+mj-lt"/>
              <a:buAutoNum type="arabicPeriod"/>
            </a:pPr>
            <a:r>
              <a:rPr lang="sr-Latn-RS" sz="1500" dirty="0">
                <a:hlinkClick r:id="rId11"/>
              </a:rPr>
              <a:t>https://www.anaisdedermatologia.org.br/pt-update-on-human-papilloma-virus-articulo-S0365059620306620</a:t>
            </a:r>
            <a:endParaRPr lang="sr-Latn-RS" sz="1500" dirty="0"/>
          </a:p>
          <a:p>
            <a:pPr marL="228600" indent="-228600">
              <a:lnSpc>
                <a:spcPct val="120000"/>
              </a:lnSpc>
              <a:spcBef>
                <a:spcPts val="0"/>
              </a:spcBef>
              <a:spcAft>
                <a:spcPts val="0"/>
              </a:spcAft>
              <a:buFont typeface="+mj-lt"/>
              <a:buAutoNum type="arabicPeriod"/>
            </a:pPr>
            <a:r>
              <a:rPr lang="en-US" sz="1500" dirty="0"/>
              <a:t>HPV Infection: Immunological Aspects and Their Utility in Future Therapy</a:t>
            </a:r>
            <a:r>
              <a:rPr lang="sr-Latn-RS" sz="1500" dirty="0"/>
              <a:t> dostupno na: </a:t>
            </a:r>
            <a:r>
              <a:rPr lang="sr-Latn-RS" sz="1500" dirty="0">
                <a:hlinkClick r:id="rId12"/>
              </a:rPr>
              <a:t>https://www.researchgate.net/publication/256491293_HPV_Infection_Immunological_Aspects_and_Their_Utility_in_Future_Therapy</a:t>
            </a:r>
            <a:endParaRPr lang="sr-Latn-RS" sz="1500" dirty="0"/>
          </a:p>
          <a:p>
            <a:pPr marL="228600" indent="-228600">
              <a:lnSpc>
                <a:spcPct val="120000"/>
              </a:lnSpc>
              <a:spcBef>
                <a:spcPts val="0"/>
              </a:spcBef>
              <a:spcAft>
                <a:spcPts val="0"/>
              </a:spcAft>
              <a:buFont typeface="+mj-lt"/>
              <a:buAutoNum type="arabicPeriod"/>
            </a:pPr>
            <a:r>
              <a:rPr lang="sr-Latn-RS" sz="1500" dirty="0">
                <a:hlinkClick r:id="rId13"/>
              </a:rPr>
              <a:t>https://www.ncbi.nlm.nih.gov/books/NBK557739/</a:t>
            </a:r>
          </a:p>
          <a:p>
            <a:pPr marL="228600" indent="-228600">
              <a:lnSpc>
                <a:spcPct val="120000"/>
              </a:lnSpc>
              <a:spcBef>
                <a:spcPts val="0"/>
              </a:spcBef>
              <a:spcAft>
                <a:spcPts val="0"/>
              </a:spcAft>
              <a:buFont typeface="+mj-lt"/>
              <a:buAutoNum type="arabicPeriod"/>
            </a:pPr>
            <a:r>
              <a:rPr lang="sr-Latn-RS" sz="1500" dirty="0">
                <a:hlinkClick r:id="rId13"/>
              </a:rPr>
              <a:t>https://www.ncbi.nlm.nih.gov/books/NBK557739/</a:t>
            </a:r>
            <a:endParaRPr lang="sr-Latn-RS" sz="1500" dirty="0"/>
          </a:p>
          <a:p>
            <a:pPr marL="228600" indent="-228600">
              <a:lnSpc>
                <a:spcPct val="120000"/>
              </a:lnSpc>
              <a:spcBef>
                <a:spcPts val="0"/>
              </a:spcBef>
              <a:spcAft>
                <a:spcPts val="0"/>
              </a:spcAft>
              <a:buFont typeface="+mj-lt"/>
              <a:buAutoNum type="arabicPeriod"/>
            </a:pPr>
            <a:r>
              <a:rPr lang="sr-Latn-RS" sz="1500" dirty="0">
                <a:hlinkClick r:id="rId14"/>
              </a:rPr>
              <a:t>https://screening.iarc.fr/colpochap.php?chap=2</a:t>
            </a:r>
            <a:endParaRPr lang="sr-Latn-RS" sz="1500" dirty="0"/>
          </a:p>
          <a:p>
            <a:pPr marL="228600" indent="-228600">
              <a:lnSpc>
                <a:spcPct val="120000"/>
              </a:lnSpc>
              <a:spcBef>
                <a:spcPts val="0"/>
              </a:spcBef>
              <a:spcAft>
                <a:spcPts val="0"/>
              </a:spcAft>
              <a:buFont typeface="+mj-lt"/>
              <a:buAutoNum type="arabicPeriod"/>
            </a:pPr>
            <a:r>
              <a:rPr lang="sr-Latn-RS" sz="1500" dirty="0"/>
              <a:t>Institut za javno zdravlje Srbije, Maligni tumori u Republici Srbiji 2021. dostupno na:chrome-extension://efaidnbmnnnibpcajpcglclefindmkaj/https://www.batut.org.rs/download/publikacije/MaligniTumoriURepubliciSrbiji2021.pdf</a:t>
            </a:r>
          </a:p>
          <a:p>
            <a:pPr marL="228600" indent="-228600">
              <a:lnSpc>
                <a:spcPct val="120000"/>
              </a:lnSpc>
              <a:spcBef>
                <a:spcPts val="0"/>
              </a:spcBef>
              <a:spcAft>
                <a:spcPts val="0"/>
              </a:spcAft>
              <a:buFont typeface="+mj-lt"/>
              <a:buAutoNum type="arabicPeriod"/>
            </a:pPr>
            <a:r>
              <a:rPr lang="sr-Latn-RS" sz="1500" dirty="0">
                <a:hlinkClick r:id="rId15"/>
              </a:rPr>
              <a:t>https://health.ec.europa.eu/events/webinar-health-and-medical-students-hpv-vaccination-ambassadors-2024-01-25_en</a:t>
            </a:r>
            <a:endParaRPr lang="sr-Latn-RS" sz="1500" dirty="0"/>
          </a:p>
          <a:p>
            <a:pPr marL="228600" indent="-228600">
              <a:lnSpc>
                <a:spcPct val="120000"/>
              </a:lnSpc>
              <a:spcBef>
                <a:spcPts val="0"/>
              </a:spcBef>
              <a:spcAft>
                <a:spcPts val="0"/>
              </a:spcAft>
              <a:buFont typeface="+mj-lt"/>
              <a:buAutoNum type="arabicPeriod"/>
            </a:pPr>
            <a:r>
              <a:rPr lang="sr-Latn-RS" sz="1500" dirty="0">
                <a:hlinkClick r:id="rId16"/>
              </a:rPr>
              <a:t>https://www.ncbi.nlm.nih.gov/pmc/articles/PMC7019592/</a:t>
            </a:r>
            <a:endParaRPr lang="sr-Latn-RS" sz="1500" dirty="0"/>
          </a:p>
          <a:p>
            <a:pPr marL="228600" indent="-228600">
              <a:lnSpc>
                <a:spcPct val="120000"/>
              </a:lnSpc>
              <a:spcBef>
                <a:spcPts val="0"/>
              </a:spcBef>
              <a:spcAft>
                <a:spcPts val="0"/>
              </a:spcAft>
              <a:buFont typeface="+mj-lt"/>
              <a:buAutoNum type="arabicPeriod"/>
            </a:pPr>
            <a:r>
              <a:rPr lang="sr-Latn-RS" sz="1500" dirty="0"/>
              <a:t>chrome-extension://efaidnbmnnnibpcajpcglclefindmkaj/https://www.batut.org.rs/download/SMUzaSprovodjenjeRedovneIimunizacije%202024.pdf</a:t>
            </a:r>
          </a:p>
          <a:p>
            <a:pPr marL="228600" indent="-228600">
              <a:lnSpc>
                <a:spcPct val="120000"/>
              </a:lnSpc>
              <a:spcBef>
                <a:spcPts val="0"/>
              </a:spcBef>
              <a:spcAft>
                <a:spcPts val="0"/>
              </a:spcAft>
              <a:buFont typeface="+mj-lt"/>
              <a:buAutoNum type="arabicPeriod"/>
            </a:pPr>
            <a:r>
              <a:rPr lang="sr-Latn-RS" sz="1500" dirty="0">
                <a:hlinkClick r:id="rId17"/>
              </a:rPr>
              <a:t>https://www.ncbi.nlm.nih.gov/pmc/articles/PMC8828558/</a:t>
            </a:r>
            <a:endParaRPr lang="sr-Latn-RS" sz="1500" dirty="0"/>
          </a:p>
          <a:p>
            <a:pPr marL="228600" indent="-228600">
              <a:lnSpc>
                <a:spcPct val="120000"/>
              </a:lnSpc>
              <a:spcBef>
                <a:spcPts val="0"/>
              </a:spcBef>
              <a:spcAft>
                <a:spcPts val="0"/>
              </a:spcAft>
              <a:buFont typeface="+mj-lt"/>
              <a:buAutoNum type="arabicPeriod"/>
            </a:pPr>
            <a:r>
              <a:rPr lang="sr-Latn-RS" sz="1500" dirty="0">
                <a:hlinkClick r:id="rId18"/>
              </a:rPr>
              <a:t>https://www.sciencedirect.com/science/article/pii/S0304383519306044</a:t>
            </a:r>
            <a:endParaRPr lang="sr-Latn-RS" sz="1500" dirty="0"/>
          </a:p>
          <a:p>
            <a:pPr marL="228600" indent="-228600">
              <a:lnSpc>
                <a:spcPct val="120000"/>
              </a:lnSpc>
              <a:spcBef>
                <a:spcPts val="0"/>
              </a:spcBef>
              <a:spcAft>
                <a:spcPts val="0"/>
              </a:spcAft>
              <a:buFont typeface="+mj-lt"/>
              <a:buAutoNum type="arabicPeriod"/>
            </a:pPr>
            <a:r>
              <a:rPr lang="sr-Latn-RS" sz="1500" dirty="0">
                <a:hlinkClick r:id="rId19"/>
              </a:rPr>
              <a:t>https://www.nature.com/articles/s41423-022-00897-8</a:t>
            </a:r>
            <a:endParaRPr lang="sr-Latn-RS" sz="1500" dirty="0"/>
          </a:p>
          <a:p>
            <a:pPr marL="228600" indent="-228600">
              <a:lnSpc>
                <a:spcPct val="120000"/>
              </a:lnSpc>
              <a:spcBef>
                <a:spcPts val="0"/>
              </a:spcBef>
              <a:spcAft>
                <a:spcPts val="0"/>
              </a:spcAft>
              <a:buFont typeface="+mj-lt"/>
              <a:buAutoNum type="arabicPeriod"/>
            </a:pPr>
            <a:r>
              <a:rPr lang="sr-Latn-RS" sz="1500" dirty="0">
                <a:hlinkClick r:id="rId20"/>
              </a:rPr>
              <a:t>https://www.cdc.gov/vaccines/vpd/hpv/public/index.html</a:t>
            </a:r>
            <a:endParaRPr lang="sr-Latn-RS" sz="1500" dirty="0"/>
          </a:p>
          <a:p>
            <a:pPr marL="228600" indent="-228600">
              <a:lnSpc>
                <a:spcPct val="120000"/>
              </a:lnSpc>
              <a:spcBef>
                <a:spcPts val="0"/>
              </a:spcBef>
              <a:spcAft>
                <a:spcPts val="0"/>
              </a:spcAft>
              <a:buFont typeface="+mj-lt"/>
              <a:buAutoNum type="arabicPeriod"/>
            </a:pPr>
            <a:r>
              <a:rPr lang="sr-Latn-RS" sz="1500" dirty="0">
                <a:hlinkClick r:id="rId21"/>
              </a:rPr>
              <a:t>https://www.cancer.gov/about-cancer/causes-prevention/risk/infectious-agents/hpv-vaccine-fact-sheet</a:t>
            </a:r>
            <a:endParaRPr lang="sr-Latn-RS" sz="1500" dirty="0"/>
          </a:p>
          <a:p>
            <a:pPr marL="228600" indent="-228600">
              <a:lnSpc>
                <a:spcPct val="120000"/>
              </a:lnSpc>
              <a:spcBef>
                <a:spcPts val="0"/>
              </a:spcBef>
              <a:spcAft>
                <a:spcPts val="0"/>
              </a:spcAft>
              <a:buFont typeface="+mj-lt"/>
              <a:buAutoNum type="arabicPeriod"/>
            </a:pPr>
            <a:r>
              <a:rPr lang="sr-Latn-RS" sz="1500" dirty="0"/>
              <a:t>chrome-extension://efaidnbmnnnibpcajpcglclefindmkaj/https://www.zdravlje.org.rs/filesnew/docs/brosura-HPV.pdf  </a:t>
            </a:r>
          </a:p>
          <a:p>
            <a:pPr marL="228600" indent="-228600">
              <a:lnSpc>
                <a:spcPct val="120000"/>
              </a:lnSpc>
              <a:spcBef>
                <a:spcPts val="0"/>
              </a:spcBef>
              <a:spcAft>
                <a:spcPts val="0"/>
              </a:spcAft>
              <a:buFont typeface="+mj-lt"/>
              <a:buAutoNum type="arabicPeriod"/>
            </a:pPr>
            <a:r>
              <a:rPr lang="sr-Latn-RS" sz="1500" dirty="0"/>
              <a:t>chrome-extension://efaidnbmnnnibpcajpcglclefindmkaj/https://www.batut.org.rs/download/aktuelno/HPVvakcina.pdf</a:t>
            </a:r>
          </a:p>
          <a:p>
            <a:pPr marL="228600" indent="-228600">
              <a:lnSpc>
                <a:spcPct val="120000"/>
              </a:lnSpc>
              <a:spcBef>
                <a:spcPts val="0"/>
              </a:spcBef>
              <a:spcAft>
                <a:spcPts val="0"/>
              </a:spcAft>
              <a:buFont typeface="+mj-lt"/>
              <a:buAutoNum type="arabicPeriod"/>
            </a:pPr>
            <a:r>
              <a:rPr lang="sr-Latn-RS" sz="1500" dirty="0">
                <a:hlinkClick r:id="rId22"/>
              </a:rPr>
              <a:t>https://www.ncbi.nlm.nih.gov/pmc/articles/PMC6035892/</a:t>
            </a:r>
            <a:endParaRPr lang="sr-Latn-RS" sz="1500" dirty="0"/>
          </a:p>
          <a:p>
            <a:pPr marL="228600" indent="-228600">
              <a:lnSpc>
                <a:spcPct val="120000"/>
              </a:lnSpc>
              <a:spcBef>
                <a:spcPts val="0"/>
              </a:spcBef>
              <a:spcAft>
                <a:spcPts val="0"/>
              </a:spcAft>
              <a:buFont typeface="+mj-lt"/>
              <a:buAutoNum type="arabicPeriod"/>
            </a:pPr>
            <a:r>
              <a:rPr lang="sr-Latn-RS" sz="1500" dirty="0">
                <a:hlinkClick r:id="rId23"/>
              </a:rPr>
              <a:t>https://www.ncbi.nlm.nih.gov/pmc/articles/PMC9229470/</a:t>
            </a:r>
            <a:endParaRPr lang="sr-Latn-RS" sz="1500" dirty="0"/>
          </a:p>
          <a:p>
            <a:pPr marL="228600" indent="-228600">
              <a:lnSpc>
                <a:spcPct val="120000"/>
              </a:lnSpc>
              <a:spcBef>
                <a:spcPts val="0"/>
              </a:spcBef>
              <a:spcAft>
                <a:spcPts val="0"/>
              </a:spcAft>
              <a:buFont typeface="+mj-lt"/>
              <a:buAutoNum type="arabicPeriod"/>
            </a:pPr>
            <a:r>
              <a:rPr lang="sr-Latn-RS" sz="1500" dirty="0">
                <a:hlinkClick r:id="rId24"/>
              </a:rPr>
              <a:t>https://www.ncbi.nlm.nih.gov/pmc/articles/PMC7563427</a:t>
            </a:r>
            <a:endParaRPr lang="sr-Latn-RS" sz="1500" dirty="0"/>
          </a:p>
          <a:p>
            <a:pPr marL="228600" indent="-228600">
              <a:lnSpc>
                <a:spcPct val="120000"/>
              </a:lnSpc>
              <a:spcBef>
                <a:spcPts val="0"/>
              </a:spcBef>
              <a:spcAft>
                <a:spcPts val="0"/>
              </a:spcAft>
              <a:buFont typeface="+mj-lt"/>
              <a:buAutoNum type="arabicPeriod"/>
            </a:pPr>
            <a:r>
              <a:rPr lang="sr-Latn-RS" sz="1500" dirty="0">
                <a:hlinkClick r:id="rId25"/>
              </a:rPr>
              <a:t>https://www.nhs.uk/conditions/vaccinations/hpv-human-papillomavirus-vaccine/</a:t>
            </a:r>
            <a:endParaRPr lang="sr-Latn-RS" sz="1500" dirty="0"/>
          </a:p>
          <a:p>
            <a:pPr marL="228600" indent="-228600">
              <a:lnSpc>
                <a:spcPct val="120000"/>
              </a:lnSpc>
              <a:spcBef>
                <a:spcPts val="0"/>
              </a:spcBef>
              <a:spcAft>
                <a:spcPts val="0"/>
              </a:spcAft>
              <a:buFont typeface="+mj-lt"/>
              <a:buAutoNum type="arabicPeriod"/>
            </a:pPr>
            <a:r>
              <a:rPr lang="en-US" sz="1500" dirty="0"/>
              <a:t>CDC Human Papillomavirus (HPV) Vaccination: What Everyone Should Know</a:t>
            </a:r>
            <a:r>
              <a:rPr lang="sr-Latn-RS" sz="1500" dirty="0"/>
              <a:t> dostupno na: </a:t>
            </a:r>
            <a:r>
              <a:rPr lang="en-US" sz="1500" dirty="0">
                <a:hlinkClick r:id="rId26"/>
              </a:rPr>
              <a:t>https://www.monash.edu/medicine/news/latest/2018-articles/significant-drop-in-genital-warts-in-young-people-thanks-to-national-hpv-vaccination-program</a:t>
            </a:r>
            <a:endParaRPr lang="sr-Latn-RS" sz="1500" dirty="0"/>
          </a:p>
          <a:p>
            <a:pPr marL="228600" indent="-228600">
              <a:lnSpc>
                <a:spcPct val="120000"/>
              </a:lnSpc>
              <a:spcBef>
                <a:spcPts val="0"/>
              </a:spcBef>
              <a:spcAft>
                <a:spcPts val="0"/>
              </a:spcAft>
              <a:buFont typeface="+mj-lt"/>
              <a:buAutoNum type="arabicPeriod"/>
            </a:pPr>
            <a:r>
              <a:rPr lang="sr-Latn-RS" sz="1500" dirty="0">
                <a:hlinkClick r:id="rId27"/>
              </a:rPr>
              <a:t>https://www.hzjz.hr/aktualnosti/cijepljenje-protiv-humanog-papiloma-virusa-hpv</a:t>
            </a:r>
            <a:endParaRPr lang="sr-Latn-RS" sz="1500" dirty="0"/>
          </a:p>
          <a:p>
            <a:pPr marL="228600" indent="-228600">
              <a:lnSpc>
                <a:spcPct val="120000"/>
              </a:lnSpc>
              <a:spcBef>
                <a:spcPts val="0"/>
              </a:spcBef>
              <a:spcAft>
                <a:spcPts val="0"/>
              </a:spcAft>
              <a:buFont typeface="+mj-lt"/>
              <a:buAutoNum type="arabicPeriod"/>
            </a:pPr>
            <a:r>
              <a:rPr lang="sr-Latn-RS" sz="1500" dirty="0">
                <a:hlinkClick r:id="rId28"/>
              </a:rPr>
              <a:t>https://www.ncbi.nlm.nih.gov/pmc/articles/PMC6702529/</a:t>
            </a:r>
            <a:endParaRPr lang="sr-Latn-RS" sz="1500" dirty="0"/>
          </a:p>
          <a:p>
            <a:pPr marL="228600" indent="-228600">
              <a:lnSpc>
                <a:spcPct val="120000"/>
              </a:lnSpc>
              <a:spcBef>
                <a:spcPts val="0"/>
              </a:spcBef>
              <a:spcAft>
                <a:spcPts val="0"/>
              </a:spcAft>
              <a:buFont typeface="+mj-lt"/>
              <a:buAutoNum type="arabicPeriod"/>
            </a:pPr>
            <a:r>
              <a:rPr lang="sr-Latn-RS" sz="1500" dirty="0"/>
              <a:t>hrome-extension://efaidnbmnnnibpcajpcglclefindmkaj/https://cdn.who.int/media/docs/default-source/immunization/training/vaccine-specific/hpv/training_package_mod3cervarix_jun2014.pdf?sfvrsn=885ed235_12</a:t>
            </a:r>
          </a:p>
          <a:p>
            <a:pPr marL="228600" indent="-228600">
              <a:lnSpc>
                <a:spcPct val="120000"/>
              </a:lnSpc>
              <a:spcBef>
                <a:spcPts val="0"/>
              </a:spcBef>
              <a:spcAft>
                <a:spcPts val="0"/>
              </a:spcAft>
              <a:buFont typeface="+mj-lt"/>
              <a:buAutoNum type="arabicPeriod"/>
            </a:pPr>
            <a:r>
              <a:rPr lang="sr-Latn-RS" sz="1500" dirty="0">
                <a:hlinkClick r:id="rId25"/>
              </a:rPr>
              <a:t>https://www.nhs.uk/conditions/vaccinations/hpv-human-papillomavirus-vaccine/</a:t>
            </a:r>
            <a:endParaRPr lang="sr-Latn-RS" sz="1500" dirty="0"/>
          </a:p>
          <a:p>
            <a:pPr marL="228600" indent="-228600">
              <a:lnSpc>
                <a:spcPct val="120000"/>
              </a:lnSpc>
              <a:spcBef>
                <a:spcPts val="0"/>
              </a:spcBef>
              <a:spcAft>
                <a:spcPts val="0"/>
              </a:spcAft>
              <a:buFont typeface="+mj-lt"/>
              <a:buAutoNum type="arabicPeriod"/>
            </a:pPr>
            <a:r>
              <a:rPr lang="sr-Latn-RS" sz="1500" dirty="0">
                <a:hlinkClick r:id="rId29"/>
              </a:rPr>
              <a:t>https://www.theguardian.com/australia-news/2023/feb/02/australia-on-track-to-eliminate-cervical-cancer-by-2035-amid-rising-hpv-vaccination-rates#:~:text=The%20free%20school%20vaccination%20program,the%20rate%20of%20cervical%20abnormalities</a:t>
            </a:r>
            <a:r>
              <a:rPr lang="sr-Latn-RS" sz="1500" dirty="0"/>
              <a:t>.</a:t>
            </a:r>
          </a:p>
          <a:p>
            <a:pPr marL="228600" indent="-228600">
              <a:lnSpc>
                <a:spcPct val="120000"/>
              </a:lnSpc>
              <a:spcBef>
                <a:spcPts val="0"/>
              </a:spcBef>
              <a:spcAft>
                <a:spcPts val="0"/>
              </a:spcAft>
              <a:buFont typeface="+mj-lt"/>
              <a:buAutoNum type="arabicPeriod"/>
            </a:pPr>
            <a:r>
              <a:rPr lang="sr-Latn-RS" sz="1500" dirty="0">
                <a:hlinkClick r:id="rId30"/>
              </a:rPr>
              <a:t>https://www.sciencedirect.com/science/article/pii/S2666679021000069</a:t>
            </a:r>
            <a:endParaRPr lang="sr-Latn-RS" sz="1500" dirty="0"/>
          </a:p>
          <a:p>
            <a:pPr marL="228600" indent="-228600">
              <a:lnSpc>
                <a:spcPct val="120000"/>
              </a:lnSpc>
              <a:spcBef>
                <a:spcPts val="0"/>
              </a:spcBef>
              <a:spcAft>
                <a:spcPts val="0"/>
              </a:spcAft>
              <a:buFont typeface="+mj-lt"/>
              <a:buAutoNum type="arabicPeriod"/>
            </a:pPr>
            <a:r>
              <a:rPr lang="sr-Latn-RS" sz="1500" dirty="0">
                <a:hlinkClick r:id="rId31"/>
              </a:rPr>
              <a:t>https://www.fda.gov/news-events/press-announcements/fda-approves-expanded-use-gardasil-9-include-individuals-27-through-45-years-old</a:t>
            </a:r>
            <a:endParaRPr lang="sr-Latn-RS" sz="1500" dirty="0"/>
          </a:p>
          <a:p>
            <a:pPr marL="228600" indent="-228600">
              <a:lnSpc>
                <a:spcPct val="120000"/>
              </a:lnSpc>
              <a:spcBef>
                <a:spcPts val="0"/>
              </a:spcBef>
              <a:spcAft>
                <a:spcPts val="0"/>
              </a:spcAft>
              <a:buFont typeface="+mj-lt"/>
              <a:buAutoNum type="arabicPeriod"/>
            </a:pPr>
            <a:r>
              <a:rPr lang="sr-Latn-RS" sz="1500" dirty="0"/>
              <a:t>https://www.drugs.com/history/gardasil.html  </a:t>
            </a:r>
          </a:p>
          <a:p>
            <a:pPr marL="228600" indent="-228600">
              <a:lnSpc>
                <a:spcPct val="120000"/>
              </a:lnSpc>
              <a:spcBef>
                <a:spcPts val="0"/>
              </a:spcBef>
              <a:spcAft>
                <a:spcPts val="0"/>
              </a:spcAft>
              <a:buFont typeface="+mj-lt"/>
              <a:buAutoNum type="arabicPeriod"/>
            </a:pPr>
            <a:r>
              <a:rPr lang="sr-Latn-RS" sz="1500" dirty="0"/>
              <a:t>https://www.ema.europa.eu/en/medicines/human/EPAR/gardasil-9</a:t>
            </a:r>
          </a:p>
          <a:p>
            <a:pPr marL="228600" indent="-228600">
              <a:lnSpc>
                <a:spcPct val="120000"/>
              </a:lnSpc>
              <a:spcBef>
                <a:spcPts val="0"/>
              </a:spcBef>
              <a:spcAft>
                <a:spcPts val="0"/>
              </a:spcAft>
              <a:buFont typeface="+mj-lt"/>
              <a:buAutoNum type="arabicPeriod"/>
            </a:pPr>
            <a:r>
              <a:rPr lang="sr-Latn-RS" sz="1500" dirty="0">
                <a:hlinkClick r:id="rId32"/>
              </a:rPr>
              <a:t>https://www.paragraf.rs/propisi/pravilnik_o_imunizaciji_i_nacinu_zastite_lekovima.html</a:t>
            </a:r>
            <a:endParaRPr lang="sr-Latn-RS" sz="1500" dirty="0"/>
          </a:p>
          <a:p>
            <a:pPr marL="228600" indent="-228600">
              <a:lnSpc>
                <a:spcPct val="120000"/>
              </a:lnSpc>
              <a:spcBef>
                <a:spcPts val="0"/>
              </a:spcBef>
              <a:spcAft>
                <a:spcPts val="0"/>
              </a:spcAft>
              <a:buFont typeface="+mj-lt"/>
              <a:buAutoNum type="arabicPeriod"/>
            </a:pPr>
            <a:r>
              <a:rPr lang="sr-Latn-RS" sz="1500" dirty="0"/>
              <a:t>Elektronski registar imunizacije Preuzeto sa WEB servisa GZZJZ Bgd, date of access (03.03.2024.)</a:t>
            </a:r>
          </a:p>
          <a:p>
            <a:pPr marL="228600" indent="-228600">
              <a:lnSpc>
                <a:spcPct val="12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en-US" sz="1100" dirty="0"/>
          </a:p>
          <a:p>
            <a:pPr marL="457200" indent="-457200">
              <a:lnSpc>
                <a:spcPct val="100000"/>
              </a:lnSpc>
              <a:spcBef>
                <a:spcPts val="0"/>
              </a:spcBef>
              <a:spcAft>
                <a:spcPts val="0"/>
              </a:spcAft>
              <a:buFont typeface="+mj-lt"/>
              <a:buAutoNum type="arabicPeriod"/>
            </a:pPr>
            <a:endParaRPr lang="sr-Latn-RS" sz="1100" dirty="0"/>
          </a:p>
          <a:p>
            <a:pPr marL="457200" indent="-457200">
              <a:lnSpc>
                <a:spcPct val="100000"/>
              </a:lnSpc>
              <a:spcBef>
                <a:spcPts val="0"/>
              </a:spcBef>
              <a:spcAft>
                <a:spcPts val="0"/>
              </a:spcAft>
              <a:buFont typeface="+mj-lt"/>
              <a:buAutoNum type="arabicPeriod"/>
            </a:pPr>
            <a:endParaRPr lang="sr-Latn-RS" sz="1100" dirty="0"/>
          </a:p>
          <a:p>
            <a:pPr marL="457200" indent="-457200">
              <a:buFont typeface="+mj-lt"/>
              <a:buAutoNum type="arabicPeriod"/>
            </a:pPr>
            <a:endParaRPr lang="sr-Latn-RS" dirty="0"/>
          </a:p>
          <a:p>
            <a:pPr marL="457200" indent="-457200">
              <a:buFont typeface="+mj-lt"/>
              <a:buAutoNum type="arabicPeriod"/>
            </a:pPr>
            <a:endParaRPr lang="sr-Latn-RS" dirty="0"/>
          </a:p>
          <a:p>
            <a:pPr marL="457200" indent="-457200">
              <a:buFont typeface="+mj-lt"/>
              <a:buAutoNum type="arabicPeriod"/>
            </a:pPr>
            <a:endParaRPr lang="sr-Latn-RS" dirty="0"/>
          </a:p>
          <a:p>
            <a:pPr marL="457200" indent="-457200">
              <a:buFont typeface="+mj-lt"/>
              <a:buAutoNum type="arabicPeriod"/>
            </a:pPr>
            <a:endParaRPr lang="sr-Latn-RS" dirty="0"/>
          </a:p>
          <a:p>
            <a:pPr marL="457200" indent="-457200">
              <a:buFont typeface="+mj-lt"/>
              <a:buAutoNum type="arabicPeriod"/>
            </a:pPr>
            <a:endParaRPr lang="en-US" dirty="0"/>
          </a:p>
        </p:txBody>
      </p:sp>
    </p:spTree>
    <p:extLst>
      <p:ext uri="{BB962C8B-B14F-4D97-AF65-F5344CB8AC3E}">
        <p14:creationId xmlns:p14="http://schemas.microsoft.com/office/powerpoint/2010/main" val="327848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HPV </a:t>
            </a:r>
            <a:r>
              <a:rPr lang="sr-Latn-RS" dirty="0"/>
              <a:t>epidemiološke karakteristike</a:t>
            </a:r>
            <a:endParaRPr lang="en-US" dirty="0"/>
          </a:p>
        </p:txBody>
      </p:sp>
      <p:sp>
        <p:nvSpPr>
          <p:cNvPr id="3" name="Content Placeholder 2"/>
          <p:cNvSpPr>
            <a:spLocks noGrp="1"/>
          </p:cNvSpPr>
          <p:nvPr>
            <p:ph idx="1"/>
          </p:nvPr>
        </p:nvSpPr>
        <p:spPr>
          <a:xfrm>
            <a:off x="1174172" y="2185108"/>
            <a:ext cx="10387445" cy="3737710"/>
          </a:xfrm>
        </p:spPr>
        <p:txBody>
          <a:bodyPr>
            <a:normAutofit/>
          </a:bodyPr>
          <a:lstStyle/>
          <a:p>
            <a:r>
              <a:rPr lang="sr-Latn-RS" sz="2800" dirty="0"/>
              <a:t>-Najviše inficiranih u uzrastu 20-25 godine</a:t>
            </a:r>
            <a:endParaRPr lang="en-US" sz="2800" dirty="0"/>
          </a:p>
          <a:p>
            <a:r>
              <a:rPr lang="sr-Latn-RS" sz="2800" dirty="0"/>
              <a:t>-Kod većine inficiranih osoba (9 od 10) organizam se oslobodi virusa unutar 2 godine sopstvenim imunološkim mehanizmima bez tretmana i posledica</a:t>
            </a:r>
          </a:p>
          <a:p>
            <a:endParaRPr lang="sr-Latn-RS" sz="2800" dirty="0"/>
          </a:p>
        </p:txBody>
      </p:sp>
      <p:pic>
        <p:nvPicPr>
          <p:cNvPr id="4" name="Picture 3"/>
          <p:cNvPicPr>
            <a:picLocks noChangeAspect="1"/>
          </p:cNvPicPr>
          <p:nvPr/>
        </p:nvPicPr>
        <p:blipFill>
          <a:blip r:embed="rId2"/>
          <a:stretch>
            <a:fillRect/>
          </a:stretch>
        </p:blipFill>
        <p:spPr>
          <a:xfrm>
            <a:off x="8276528" y="4087971"/>
            <a:ext cx="3220120" cy="1445357"/>
          </a:xfrm>
          <a:prstGeom prst="rect">
            <a:avLst/>
          </a:prstGeom>
        </p:spPr>
      </p:pic>
      <p:sp>
        <p:nvSpPr>
          <p:cNvPr id="6" name="Rectangle 5"/>
          <p:cNvSpPr/>
          <p:nvPr/>
        </p:nvSpPr>
        <p:spPr>
          <a:xfrm>
            <a:off x="5926282" y="5824835"/>
            <a:ext cx="6096000" cy="400110"/>
          </a:xfrm>
          <a:prstGeom prst="rect">
            <a:avLst/>
          </a:prstGeom>
        </p:spPr>
        <p:txBody>
          <a:bodyPr>
            <a:spAutoFit/>
          </a:bodyPr>
          <a:lstStyle/>
          <a:p>
            <a:r>
              <a:rPr lang="en-US" sz="1000" dirty="0" err="1"/>
              <a:t>Izvor</a:t>
            </a:r>
            <a:r>
              <a:rPr lang="en-US" sz="1000" dirty="0"/>
              <a:t>: </a:t>
            </a:r>
            <a:r>
              <a:rPr lang="en-US" sz="1000" dirty="0" err="1"/>
              <a:t>Mandić</a:t>
            </a:r>
            <a:r>
              <a:rPr lang="en-US" sz="1000" dirty="0"/>
              <a:t> </a:t>
            </a:r>
            <a:r>
              <a:rPr lang="en-US" sz="1000" dirty="0" err="1"/>
              <a:t>A,Stojadinović</a:t>
            </a:r>
            <a:r>
              <a:rPr lang="en-US" sz="1000" dirty="0"/>
              <a:t> </a:t>
            </a:r>
            <a:r>
              <a:rPr lang="en-US" sz="1000" dirty="0" err="1"/>
              <a:t>A,Nićiforović</a:t>
            </a:r>
            <a:r>
              <a:rPr lang="en-US" sz="1000" dirty="0"/>
              <a:t> </a:t>
            </a:r>
            <a:r>
              <a:rPr lang="en-US" sz="1000" dirty="0" err="1"/>
              <a:t>Šurković</a:t>
            </a:r>
            <a:r>
              <a:rPr lang="en-US" sz="1000" dirty="0"/>
              <a:t> </a:t>
            </a:r>
            <a:r>
              <a:rPr lang="en-US" sz="1000" dirty="0" err="1"/>
              <a:t>O,Dugandžija</a:t>
            </a:r>
            <a:r>
              <a:rPr lang="en-US" sz="1000" dirty="0"/>
              <a:t> </a:t>
            </a:r>
            <a:r>
              <a:rPr lang="en-US" sz="1000" dirty="0" err="1"/>
              <a:t>T,Kapamadžija</a:t>
            </a:r>
            <a:r>
              <a:rPr lang="en-US" sz="1000" dirty="0"/>
              <a:t> </a:t>
            </a:r>
            <a:r>
              <a:rPr lang="en-US" sz="1000" dirty="0" err="1"/>
              <a:t>A,Konstantinidis</a:t>
            </a:r>
            <a:r>
              <a:rPr lang="en-US" sz="1000" dirty="0"/>
              <a:t> G </a:t>
            </a:r>
            <a:r>
              <a:rPr lang="en-US" sz="1000" dirty="0" err="1"/>
              <a:t>Prevencija</a:t>
            </a:r>
            <a:r>
              <a:rPr lang="en-US" sz="1000" dirty="0"/>
              <a:t> </a:t>
            </a:r>
            <a:r>
              <a:rPr lang="en-US" sz="1000" dirty="0" err="1"/>
              <a:t>infekcija</a:t>
            </a:r>
            <a:r>
              <a:rPr lang="en-US" sz="1000" dirty="0"/>
              <a:t> </a:t>
            </a:r>
            <a:r>
              <a:rPr lang="en-US" sz="1000" dirty="0" err="1"/>
              <a:t>izazvanih</a:t>
            </a:r>
            <a:r>
              <a:rPr lang="en-US" sz="1000" dirty="0"/>
              <a:t> </a:t>
            </a:r>
            <a:r>
              <a:rPr lang="en-US" sz="1000" dirty="0" err="1"/>
              <a:t>humanim</a:t>
            </a:r>
            <a:r>
              <a:rPr lang="en-US" sz="1000" dirty="0"/>
              <a:t> </a:t>
            </a:r>
            <a:r>
              <a:rPr lang="en-US" sz="1000" dirty="0" err="1"/>
              <a:t>papiloma</a:t>
            </a:r>
            <a:r>
              <a:rPr lang="en-US" sz="1000" dirty="0"/>
              <a:t> </a:t>
            </a:r>
            <a:r>
              <a:rPr lang="en-US" sz="1000" dirty="0" err="1"/>
              <a:t>virusima</a:t>
            </a:r>
            <a:r>
              <a:rPr lang="en-US" sz="1000" dirty="0"/>
              <a:t> 2015;3:32</a:t>
            </a:r>
          </a:p>
        </p:txBody>
      </p:sp>
    </p:spTree>
    <p:extLst>
      <p:ext uri="{BB962C8B-B14F-4D97-AF65-F5344CB8AC3E}">
        <p14:creationId xmlns:p14="http://schemas.microsoft.com/office/powerpoint/2010/main" val="182203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6603"/>
            <a:ext cx="10012680" cy="1450757"/>
          </a:xfrm>
        </p:spPr>
        <p:txBody>
          <a:bodyPr/>
          <a:lstStyle/>
          <a:p>
            <a:r>
              <a:rPr lang="sr-Latn-RS" b="1" dirty="0"/>
              <a:t>HPV infekcija</a:t>
            </a:r>
            <a:endParaRPr lang="en-US" b="1" dirty="0"/>
          </a:p>
        </p:txBody>
      </p:sp>
      <p:sp>
        <p:nvSpPr>
          <p:cNvPr id="3" name="Content Placeholder 2"/>
          <p:cNvSpPr>
            <a:spLocks noGrp="1"/>
          </p:cNvSpPr>
          <p:nvPr>
            <p:ph idx="1"/>
          </p:nvPr>
        </p:nvSpPr>
        <p:spPr>
          <a:xfrm>
            <a:off x="1108363" y="2051030"/>
            <a:ext cx="10061864" cy="4141951"/>
          </a:xfrm>
        </p:spPr>
        <p:txBody>
          <a:bodyPr>
            <a:normAutofit/>
          </a:bodyPr>
          <a:lstStyle/>
          <a:p>
            <a:pPr>
              <a:buFont typeface="Arial" panose="020B0604020202020204" pitchFamily="34" charset="0"/>
              <a:buChar char="•"/>
            </a:pPr>
            <a:r>
              <a:rPr lang="sr-Latn-RS" sz="3200" dirty="0"/>
              <a:t> </a:t>
            </a:r>
            <a:r>
              <a:rPr lang="sr-Latn-RS" sz="2800" dirty="0"/>
              <a:t>Identifikovano oko </a:t>
            </a:r>
            <a:r>
              <a:rPr lang="en-US" sz="2800" dirty="0"/>
              <a:t>200</a:t>
            </a:r>
            <a:r>
              <a:rPr lang="sr-Latn-RS" sz="2800" dirty="0"/>
              <a:t> genotipova HPV (40 izaziva promene u anogenitalnoj regiji)</a:t>
            </a:r>
            <a:endParaRPr lang="en-US" sz="2800" dirty="0"/>
          </a:p>
          <a:p>
            <a:pPr>
              <a:buFont typeface="Arial" panose="020B0604020202020204" pitchFamily="34" charset="0"/>
              <a:buChar char="•"/>
            </a:pPr>
            <a:r>
              <a:rPr lang="sr-Latn-RS" sz="2800" dirty="0"/>
              <a:t> Prenosi se direktnim kontaktom sa kožom ili sluzokožom osobe koja je zaražena virusom, seksualnim putem (kontakt preko kože, vaginalni, analni, oralni seks), veoma retko sa majke na dete tokom porođaja (vertikalna transmisija)</a:t>
            </a:r>
          </a:p>
          <a:p>
            <a:pPr>
              <a:buFont typeface="Arial" panose="020B0604020202020204" pitchFamily="34" charset="0"/>
              <a:buChar char="•"/>
            </a:pPr>
            <a:r>
              <a:rPr lang="sr-Latn-RS" sz="2800" dirty="0"/>
              <a:t> Infekcija se može dobiti u kontaktu sa osobom koja nema znake i simptome </a:t>
            </a:r>
          </a:p>
          <a:p>
            <a:pPr marL="0" algn="ctr">
              <a:lnSpc>
                <a:spcPct val="110000"/>
              </a:lnSpc>
              <a:spcBef>
                <a:spcPts val="0"/>
              </a:spcBef>
              <a:spcAft>
                <a:spcPts val="0"/>
              </a:spcAft>
            </a:pPr>
            <a:endParaRPr lang="sr-Latn-RS" sz="1100" dirty="0">
              <a:solidFill>
                <a:schemeClr val="tx1"/>
              </a:solidFill>
            </a:endParaRPr>
          </a:p>
          <a:p>
            <a:pPr marL="0" indent="0" algn="ctr">
              <a:lnSpc>
                <a:spcPct val="110000"/>
              </a:lnSpc>
              <a:spcBef>
                <a:spcPts val="0"/>
              </a:spcBef>
              <a:spcAft>
                <a:spcPts val="0"/>
              </a:spcAft>
              <a:buNone/>
            </a:pPr>
            <a:endParaRPr lang="sr-Latn-RS" sz="1100" dirty="0">
              <a:solidFill>
                <a:schemeClr val="tx1"/>
              </a:solidFill>
            </a:endParaRPr>
          </a:p>
          <a:p>
            <a:pPr marL="0" indent="0" algn="ctr">
              <a:lnSpc>
                <a:spcPct val="110000"/>
              </a:lnSpc>
              <a:spcBef>
                <a:spcPts val="0"/>
              </a:spcBef>
              <a:spcAft>
                <a:spcPts val="0"/>
              </a:spcAft>
              <a:buNone/>
            </a:pPr>
            <a:endParaRPr lang="sr-Latn-RS" sz="1100" dirty="0">
              <a:solidFill>
                <a:schemeClr val="tx1"/>
              </a:solidFill>
            </a:endParaRPr>
          </a:p>
          <a:p>
            <a:pPr marL="0" indent="0" algn="ctr">
              <a:lnSpc>
                <a:spcPct val="110000"/>
              </a:lnSpc>
              <a:spcBef>
                <a:spcPts val="0"/>
              </a:spcBef>
              <a:spcAft>
                <a:spcPts val="0"/>
              </a:spcAft>
              <a:buNone/>
            </a:pPr>
            <a:endParaRPr lang="sr-Latn-RS" sz="1100" dirty="0">
              <a:solidFill>
                <a:schemeClr val="tx1"/>
              </a:solidFill>
            </a:endParaRPr>
          </a:p>
          <a:p>
            <a:pPr marL="0">
              <a:lnSpc>
                <a:spcPct val="110000"/>
              </a:lnSpc>
              <a:spcBef>
                <a:spcPts val="0"/>
              </a:spcBef>
              <a:spcAft>
                <a:spcPts val="0"/>
              </a:spcAft>
            </a:pPr>
            <a:endParaRPr lang="sr-Latn-RS" sz="1100" dirty="0">
              <a:solidFill>
                <a:schemeClr val="tx1"/>
              </a:solidFill>
            </a:endParaRPr>
          </a:p>
          <a:p>
            <a:endParaRPr lang="sr-Latn-RS" dirty="0"/>
          </a:p>
          <a:p>
            <a:endParaRPr lang="sr-Latn-RS" dirty="0"/>
          </a:p>
          <a:p>
            <a:endParaRPr lang="sr-Latn-RS" dirty="0"/>
          </a:p>
        </p:txBody>
      </p:sp>
      <p:pic>
        <p:nvPicPr>
          <p:cNvPr id="4" name="Picture 3"/>
          <p:cNvPicPr>
            <a:picLocks noChangeAspect="1"/>
          </p:cNvPicPr>
          <p:nvPr/>
        </p:nvPicPr>
        <p:blipFill>
          <a:blip r:embed="rId2"/>
          <a:stretch>
            <a:fillRect/>
          </a:stretch>
        </p:blipFill>
        <p:spPr>
          <a:xfrm>
            <a:off x="8333509" y="5711642"/>
            <a:ext cx="3722737" cy="741111"/>
          </a:xfrm>
          <a:prstGeom prst="rect">
            <a:avLst/>
          </a:prstGeom>
        </p:spPr>
      </p:pic>
    </p:spTree>
    <p:extLst>
      <p:ext uri="{BB962C8B-B14F-4D97-AF65-F5344CB8AC3E}">
        <p14:creationId xmlns:p14="http://schemas.microsoft.com/office/powerpoint/2010/main" val="244392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25" y="446809"/>
            <a:ext cx="3828127" cy="530225"/>
          </a:xfrm>
        </p:spPr>
        <p:txBody>
          <a:bodyPr>
            <a:noAutofit/>
          </a:bodyPr>
          <a:lstStyle/>
          <a:p>
            <a:r>
              <a:rPr lang="sr-Latn-RS" sz="3600" b="1" dirty="0"/>
              <a:t>HPV</a:t>
            </a:r>
            <a:endParaRPr lang="en-US" sz="36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6691" y="1812709"/>
            <a:ext cx="6220693" cy="3096057"/>
          </a:xfrm>
        </p:spPr>
      </p:pic>
      <p:sp>
        <p:nvSpPr>
          <p:cNvPr id="4" name="Text Placeholder 3"/>
          <p:cNvSpPr>
            <a:spLocks noGrp="1"/>
          </p:cNvSpPr>
          <p:nvPr>
            <p:ph type="body" sz="half" idx="2"/>
          </p:nvPr>
        </p:nvSpPr>
        <p:spPr>
          <a:xfrm>
            <a:off x="143598" y="1223110"/>
            <a:ext cx="3932237" cy="4718614"/>
          </a:xfrm>
        </p:spPr>
        <p:txBody>
          <a:bodyPr>
            <a:noAutofit/>
          </a:bodyPr>
          <a:lstStyle/>
          <a:p>
            <a:r>
              <a:rPr lang="en-US" sz="2800" dirty="0"/>
              <a:t>U </a:t>
            </a:r>
            <a:r>
              <a:rPr lang="en-US" sz="2800" dirty="0" err="1"/>
              <a:t>slučaju</a:t>
            </a:r>
            <a:r>
              <a:rPr lang="en-US" sz="2800" dirty="0"/>
              <a:t> </a:t>
            </a:r>
            <a:r>
              <a:rPr lang="en-US" sz="2800" dirty="0" err="1"/>
              <a:t>perzistencije</a:t>
            </a:r>
            <a:r>
              <a:rPr lang="sr-Latn-RS" sz="2800" dirty="0"/>
              <a:t> </a:t>
            </a:r>
            <a:r>
              <a:rPr lang="sr-Latn-RS" sz="2800" b="1" dirty="0"/>
              <a:t>niskorizičnim</a:t>
            </a:r>
            <a:r>
              <a:rPr lang="sr-Latn-RS" sz="2800" dirty="0"/>
              <a:t> tipovima</a:t>
            </a:r>
            <a:r>
              <a:rPr lang="en-US" sz="2800" dirty="0"/>
              <a:t> </a:t>
            </a:r>
            <a:r>
              <a:rPr lang="en-US" sz="2800" dirty="0" err="1"/>
              <a:t>virusa</a:t>
            </a:r>
            <a:r>
              <a:rPr lang="en-US" sz="2800" dirty="0"/>
              <a:t> </a:t>
            </a:r>
            <a:r>
              <a:rPr lang="en-US" sz="3200" b="1" dirty="0"/>
              <a:t>6</a:t>
            </a:r>
            <a:r>
              <a:rPr lang="en-US" sz="2800" dirty="0"/>
              <a:t> i </a:t>
            </a:r>
            <a:r>
              <a:rPr lang="en-US" sz="3200" b="1" dirty="0"/>
              <a:t>11</a:t>
            </a:r>
            <a:r>
              <a:rPr lang="en-US" sz="2800" dirty="0"/>
              <a:t> </a:t>
            </a:r>
            <a:r>
              <a:rPr lang="en-US" sz="2800" dirty="0" err="1"/>
              <a:t>dolazi</a:t>
            </a:r>
            <a:r>
              <a:rPr lang="en-US" sz="2800" dirty="0"/>
              <a:t> do </a:t>
            </a:r>
            <a:r>
              <a:rPr lang="en-US" sz="2800" dirty="0" err="1"/>
              <a:t>pojave</a:t>
            </a:r>
            <a:r>
              <a:rPr lang="en-US" sz="2800" dirty="0"/>
              <a:t> </a:t>
            </a:r>
            <a:r>
              <a:rPr lang="en-US" sz="2800" dirty="0" err="1"/>
              <a:t>benignih</a:t>
            </a:r>
            <a:r>
              <a:rPr lang="en-US" sz="2800" dirty="0"/>
              <a:t> </a:t>
            </a:r>
            <a:r>
              <a:rPr lang="en-US" sz="2800" dirty="0" err="1"/>
              <a:t>tumora</a:t>
            </a:r>
            <a:r>
              <a:rPr lang="en-US" sz="2800" dirty="0"/>
              <a:t> (</a:t>
            </a:r>
            <a:r>
              <a:rPr lang="en-US" sz="2800" dirty="0" err="1"/>
              <a:t>genitalne</a:t>
            </a:r>
            <a:r>
              <a:rPr lang="en-US" sz="2800" dirty="0"/>
              <a:t> </a:t>
            </a:r>
            <a:r>
              <a:rPr lang="en-US" sz="2800" dirty="0" err="1"/>
              <a:t>bradavice</a:t>
            </a:r>
            <a:r>
              <a:rPr lang="en-US" sz="2800" dirty="0"/>
              <a:t>, </a:t>
            </a:r>
            <a:r>
              <a:rPr lang="en-US" sz="2800" dirty="0" err="1"/>
              <a:t>papilomi</a:t>
            </a:r>
            <a:r>
              <a:rPr lang="en-US" sz="2800" dirty="0"/>
              <a:t> </a:t>
            </a:r>
            <a:r>
              <a:rPr lang="en-US" sz="2800" dirty="0" err="1"/>
              <a:t>laringsa</a:t>
            </a:r>
            <a:r>
              <a:rPr lang="en-US" sz="2800" dirty="0"/>
              <a:t>) i </a:t>
            </a:r>
            <a:r>
              <a:rPr lang="en-US" sz="2800" dirty="0" err="1"/>
              <a:t>abnormalnosti</a:t>
            </a:r>
            <a:r>
              <a:rPr lang="en-US" sz="2800" dirty="0"/>
              <a:t> </a:t>
            </a:r>
            <a:r>
              <a:rPr lang="en-US" sz="2800" dirty="0" err="1"/>
              <a:t>ćelija</a:t>
            </a:r>
            <a:r>
              <a:rPr lang="en-US" sz="2800" dirty="0"/>
              <a:t> </a:t>
            </a:r>
            <a:r>
              <a:rPr lang="en-US" sz="2800" dirty="0" err="1"/>
              <a:t>grlića</a:t>
            </a:r>
            <a:r>
              <a:rPr lang="en-US" sz="2800" dirty="0"/>
              <a:t> </a:t>
            </a:r>
            <a:r>
              <a:rPr lang="en-US" sz="2800" dirty="0" err="1"/>
              <a:t>materice</a:t>
            </a:r>
            <a:r>
              <a:rPr lang="en-US" sz="2800" dirty="0"/>
              <a:t> </a:t>
            </a:r>
            <a:r>
              <a:rPr lang="en-US" sz="2800" dirty="0" err="1"/>
              <a:t>niskog</a:t>
            </a:r>
            <a:r>
              <a:rPr lang="en-US" sz="2800" dirty="0"/>
              <a:t> </a:t>
            </a:r>
            <a:r>
              <a:rPr lang="en-US" sz="2800" dirty="0" err="1"/>
              <a:t>stepena</a:t>
            </a:r>
            <a:r>
              <a:rPr lang="en-US" sz="3200" b="1" dirty="0"/>
              <a:t> </a:t>
            </a:r>
            <a:r>
              <a:rPr lang="en-US" sz="2800" dirty="0"/>
              <a:t>(</a:t>
            </a:r>
            <a:r>
              <a:rPr lang="en-US" sz="2800" dirty="0" err="1"/>
              <a:t>prouzrokovači</a:t>
            </a:r>
            <a:r>
              <a:rPr lang="en-US" sz="2800" dirty="0"/>
              <a:t> u 90% </a:t>
            </a:r>
            <a:r>
              <a:rPr lang="en-US" sz="2800" dirty="0" err="1"/>
              <a:t>genitalnih</a:t>
            </a:r>
            <a:r>
              <a:rPr lang="en-US" sz="2800" dirty="0"/>
              <a:t> </a:t>
            </a:r>
            <a:r>
              <a:rPr lang="en-US" sz="2800" dirty="0" err="1"/>
              <a:t>bradavica</a:t>
            </a:r>
            <a:r>
              <a:rPr lang="en-US" sz="2800" dirty="0"/>
              <a:t>) </a:t>
            </a:r>
          </a:p>
          <a:p>
            <a:endParaRPr lang="en-US" sz="2800" dirty="0"/>
          </a:p>
        </p:txBody>
      </p:sp>
      <p:sp>
        <p:nvSpPr>
          <p:cNvPr id="3" name="Rectangle 2"/>
          <p:cNvSpPr/>
          <p:nvPr/>
        </p:nvSpPr>
        <p:spPr>
          <a:xfrm>
            <a:off x="8638311" y="6378973"/>
            <a:ext cx="3207326" cy="400110"/>
          </a:xfrm>
          <a:prstGeom prst="rect">
            <a:avLst/>
          </a:prstGeom>
        </p:spPr>
        <p:txBody>
          <a:bodyPr wrap="square">
            <a:spAutoFit/>
          </a:bodyPr>
          <a:lstStyle/>
          <a:p>
            <a:r>
              <a:rPr lang="sr-Latn-RS" sz="1000" dirty="0"/>
              <a:t>Izvor: </a:t>
            </a:r>
            <a:r>
              <a:rPr lang="en-US" sz="1000" dirty="0"/>
              <a:t>CDC, The pink book home, Human Papillomavirus</a:t>
            </a:r>
          </a:p>
          <a:p>
            <a:r>
              <a:rPr lang="en-US" sz="1000" dirty="0"/>
              <a:t>14 edition, published August 2021</a:t>
            </a:r>
          </a:p>
        </p:txBody>
      </p:sp>
    </p:spTree>
    <p:extLst>
      <p:ext uri="{BB962C8B-B14F-4D97-AF65-F5344CB8AC3E}">
        <p14:creationId xmlns:p14="http://schemas.microsoft.com/office/powerpoint/2010/main" val="205332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79" y="446809"/>
            <a:ext cx="3932237" cy="752168"/>
          </a:xfrm>
        </p:spPr>
        <p:txBody>
          <a:bodyPr/>
          <a:lstStyle/>
          <a:p>
            <a:r>
              <a:rPr lang="sr-Latn-RS" b="1" dirty="0"/>
              <a:t>HPV</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1287" y="4441392"/>
            <a:ext cx="2857500" cy="1600200"/>
          </a:xfrm>
        </p:spPr>
      </p:pic>
      <p:sp>
        <p:nvSpPr>
          <p:cNvPr id="4" name="Text Placeholder 3"/>
          <p:cNvSpPr>
            <a:spLocks noGrp="1"/>
          </p:cNvSpPr>
          <p:nvPr>
            <p:ph type="body" sz="half" idx="2"/>
          </p:nvPr>
        </p:nvSpPr>
        <p:spPr>
          <a:xfrm>
            <a:off x="91643" y="1575395"/>
            <a:ext cx="3932237" cy="4335156"/>
          </a:xfrm>
        </p:spPr>
        <p:txBody>
          <a:bodyPr>
            <a:normAutofit fontScale="77500" lnSpcReduction="20000"/>
          </a:bodyPr>
          <a:lstStyle/>
          <a:p>
            <a:r>
              <a:rPr lang="en-US" sz="3500" b="1" dirty="0" err="1"/>
              <a:t>Visokorizični</a:t>
            </a:r>
            <a:r>
              <a:rPr lang="en-US" sz="3500" b="1" dirty="0"/>
              <a:t> </a:t>
            </a:r>
            <a:r>
              <a:rPr lang="en-US" sz="3500" b="1" dirty="0" err="1"/>
              <a:t>tipovi</a:t>
            </a:r>
            <a:r>
              <a:rPr lang="en-US" sz="3500" b="1" dirty="0"/>
              <a:t> </a:t>
            </a:r>
            <a:r>
              <a:rPr lang="en-US" sz="3000" dirty="0"/>
              <a:t>(</a:t>
            </a:r>
            <a:r>
              <a:rPr lang="en-US" sz="3000" dirty="0" err="1"/>
              <a:t>onkogeni</a:t>
            </a:r>
            <a:r>
              <a:rPr lang="en-US" sz="3000" dirty="0"/>
              <a:t> </a:t>
            </a:r>
            <a:r>
              <a:rPr lang="en-US" sz="3500" b="1" dirty="0"/>
              <a:t>16</a:t>
            </a:r>
            <a:r>
              <a:rPr lang="en-US" sz="3500" dirty="0"/>
              <a:t>, </a:t>
            </a:r>
            <a:r>
              <a:rPr lang="en-US" sz="3500" b="1" dirty="0"/>
              <a:t>18</a:t>
            </a:r>
            <a:r>
              <a:rPr lang="sr-Latn-RS" sz="3500" b="1" dirty="0"/>
              <a:t>, 31, 33, 35, 39, 45, 51, 52, 56, 58, 59</a:t>
            </a:r>
            <a:r>
              <a:rPr lang="en-US" sz="3000" dirty="0"/>
              <a:t>) </a:t>
            </a:r>
            <a:r>
              <a:rPr lang="sr-Latn-RS" sz="3000" dirty="0"/>
              <a:t>u slučaju perzistencije </a:t>
            </a:r>
            <a:r>
              <a:rPr lang="en-US" sz="3000" dirty="0" err="1"/>
              <a:t>prouzrokuju</a:t>
            </a:r>
            <a:r>
              <a:rPr lang="en-US" sz="3000" dirty="0"/>
              <a:t> </a:t>
            </a:r>
            <a:r>
              <a:rPr lang="en-US" sz="3000" dirty="0" err="1"/>
              <a:t>karcinom</a:t>
            </a:r>
            <a:r>
              <a:rPr lang="en-US" sz="3000" dirty="0"/>
              <a:t> </a:t>
            </a:r>
            <a:r>
              <a:rPr lang="en-US" sz="3000" dirty="0" err="1"/>
              <a:t>grlića</a:t>
            </a:r>
            <a:r>
              <a:rPr lang="en-US" sz="3000" dirty="0"/>
              <a:t> </a:t>
            </a:r>
            <a:r>
              <a:rPr lang="en-US" sz="3000" dirty="0" err="1"/>
              <a:t>materice</a:t>
            </a:r>
            <a:r>
              <a:rPr lang="en-US" sz="3000" dirty="0"/>
              <a:t>, </a:t>
            </a:r>
            <a:r>
              <a:rPr lang="en-US" sz="3000" dirty="0" err="1"/>
              <a:t>karcinom</a:t>
            </a:r>
            <a:r>
              <a:rPr lang="en-US" sz="3000" dirty="0"/>
              <a:t> </a:t>
            </a:r>
            <a:r>
              <a:rPr lang="en-US" sz="3000" dirty="0" err="1"/>
              <a:t>anogenitalne</a:t>
            </a:r>
            <a:r>
              <a:rPr lang="en-US" sz="3000" dirty="0"/>
              <a:t> </a:t>
            </a:r>
            <a:r>
              <a:rPr lang="en-US" sz="3000" dirty="0" err="1"/>
              <a:t>regije</a:t>
            </a:r>
            <a:r>
              <a:rPr lang="en-US" sz="3000" dirty="0"/>
              <a:t> (</a:t>
            </a:r>
            <a:r>
              <a:rPr lang="en-US" sz="3000" dirty="0" err="1"/>
              <a:t>vulve</a:t>
            </a:r>
            <a:r>
              <a:rPr lang="en-US" sz="3000" dirty="0"/>
              <a:t>, </a:t>
            </a:r>
            <a:r>
              <a:rPr lang="en-US" sz="3000" dirty="0" err="1"/>
              <a:t>vagine</a:t>
            </a:r>
            <a:r>
              <a:rPr lang="en-US" sz="3000" dirty="0"/>
              <a:t>, </a:t>
            </a:r>
            <a:r>
              <a:rPr lang="en-US" sz="3000" dirty="0" err="1"/>
              <a:t>penisa</a:t>
            </a:r>
            <a:r>
              <a:rPr lang="en-US" sz="3000" dirty="0"/>
              <a:t>, </a:t>
            </a:r>
            <a:r>
              <a:rPr lang="en-US" sz="3000" dirty="0" err="1"/>
              <a:t>anusa</a:t>
            </a:r>
            <a:r>
              <a:rPr lang="en-US" sz="3000" dirty="0"/>
              <a:t>), </a:t>
            </a:r>
            <a:r>
              <a:rPr lang="en-US" sz="3000" dirty="0" err="1"/>
              <a:t>karcinome</a:t>
            </a:r>
            <a:r>
              <a:rPr lang="en-US" sz="3000" dirty="0"/>
              <a:t> </a:t>
            </a:r>
            <a:r>
              <a:rPr lang="en-US" sz="3000" dirty="0" err="1"/>
              <a:t>korena</a:t>
            </a:r>
            <a:r>
              <a:rPr lang="en-US" sz="3000" dirty="0"/>
              <a:t> </a:t>
            </a:r>
            <a:r>
              <a:rPr lang="en-US" sz="3000" dirty="0" err="1"/>
              <a:t>jezika</a:t>
            </a:r>
            <a:r>
              <a:rPr lang="en-US" sz="3000" dirty="0"/>
              <a:t>, </a:t>
            </a:r>
            <a:r>
              <a:rPr lang="en-US" sz="3000" dirty="0" err="1"/>
              <a:t>krajnika</a:t>
            </a:r>
            <a:r>
              <a:rPr lang="en-US" sz="3000" dirty="0"/>
              <a:t>, </a:t>
            </a:r>
            <a:r>
              <a:rPr lang="en-US" sz="3000" dirty="0" err="1"/>
              <a:t>zadnjeg</a:t>
            </a:r>
            <a:r>
              <a:rPr lang="en-US" sz="3000" dirty="0"/>
              <a:t> </a:t>
            </a:r>
            <a:r>
              <a:rPr lang="en-US" sz="3000" dirty="0" err="1"/>
              <a:t>zida</a:t>
            </a:r>
            <a:r>
              <a:rPr lang="en-US" sz="3000" dirty="0"/>
              <a:t> </a:t>
            </a:r>
            <a:r>
              <a:rPr lang="en-US" sz="3000" dirty="0" err="1"/>
              <a:t>ždrela</a:t>
            </a:r>
            <a:endParaRPr lang="en-US" sz="3000" dirty="0"/>
          </a:p>
          <a:p>
            <a:r>
              <a:rPr lang="en-US" sz="3000" i="1" dirty="0" err="1"/>
              <a:t>Tipovi</a:t>
            </a:r>
            <a:r>
              <a:rPr lang="en-US" sz="3000" i="1" dirty="0"/>
              <a:t> </a:t>
            </a:r>
            <a:r>
              <a:rPr lang="en-US" sz="3000" b="1" i="1" dirty="0"/>
              <a:t>16</a:t>
            </a:r>
            <a:r>
              <a:rPr lang="en-US" sz="3000" i="1" dirty="0"/>
              <a:t> </a:t>
            </a:r>
            <a:r>
              <a:rPr lang="en-US" sz="3000" i="1" dirty="0" err="1"/>
              <a:t>i</a:t>
            </a:r>
            <a:r>
              <a:rPr lang="en-US" sz="3000" i="1" dirty="0"/>
              <a:t> </a:t>
            </a:r>
            <a:r>
              <a:rPr lang="en-US" sz="3000" b="1" i="1" dirty="0"/>
              <a:t>18</a:t>
            </a:r>
            <a:r>
              <a:rPr lang="en-US" sz="3000" i="1" dirty="0"/>
              <a:t> </a:t>
            </a:r>
            <a:r>
              <a:rPr lang="en-US" sz="3000" i="1" dirty="0" err="1"/>
              <a:t>zajedno</a:t>
            </a:r>
            <a:r>
              <a:rPr lang="en-US" sz="3000" i="1" dirty="0"/>
              <a:t> </a:t>
            </a:r>
            <a:r>
              <a:rPr lang="en-US" sz="3000" i="1" dirty="0" err="1"/>
              <a:t>uzrokuju</a:t>
            </a:r>
            <a:r>
              <a:rPr lang="en-US" sz="3000" i="1" dirty="0"/>
              <a:t> </a:t>
            </a:r>
            <a:r>
              <a:rPr lang="en-US" sz="3000" b="1" i="1" dirty="0"/>
              <a:t>70%</a:t>
            </a:r>
            <a:r>
              <a:rPr lang="en-US" sz="3000" i="1" dirty="0"/>
              <a:t> </a:t>
            </a:r>
            <a:r>
              <a:rPr lang="en-US" sz="3000" i="1" dirty="0" err="1"/>
              <a:t>karcinoma</a:t>
            </a:r>
            <a:r>
              <a:rPr lang="en-US" sz="3000" i="1" dirty="0"/>
              <a:t> </a:t>
            </a:r>
            <a:r>
              <a:rPr lang="en-US" sz="3000" i="1" dirty="0" err="1"/>
              <a:t>grlića</a:t>
            </a:r>
            <a:r>
              <a:rPr lang="en-US" sz="3000" i="1" dirty="0"/>
              <a:t> </a:t>
            </a:r>
            <a:r>
              <a:rPr lang="en-US" sz="3000" i="1" dirty="0" err="1"/>
              <a:t>materice</a:t>
            </a:r>
            <a:endParaRPr lang="en-US" sz="3000" i="1" dirty="0"/>
          </a:p>
          <a:p>
            <a:endParaRPr lang="en-US" dirty="0"/>
          </a:p>
        </p:txBody>
      </p:sp>
      <p:pic>
        <p:nvPicPr>
          <p:cNvPr id="3" name="Picture 2"/>
          <p:cNvPicPr>
            <a:picLocks noChangeAspect="1"/>
          </p:cNvPicPr>
          <p:nvPr/>
        </p:nvPicPr>
        <p:blipFill>
          <a:blip r:embed="rId4"/>
          <a:stretch>
            <a:fillRect/>
          </a:stretch>
        </p:blipFill>
        <p:spPr>
          <a:xfrm>
            <a:off x="5868405" y="1077189"/>
            <a:ext cx="5021268" cy="3184845"/>
          </a:xfrm>
          <a:prstGeom prst="rect">
            <a:avLst/>
          </a:prstGeom>
        </p:spPr>
      </p:pic>
      <p:sp>
        <p:nvSpPr>
          <p:cNvPr id="6" name="Rectangle 5"/>
          <p:cNvSpPr/>
          <p:nvPr/>
        </p:nvSpPr>
        <p:spPr>
          <a:xfrm>
            <a:off x="8084128" y="6371088"/>
            <a:ext cx="3979718" cy="400110"/>
          </a:xfrm>
          <a:prstGeom prst="rect">
            <a:avLst/>
          </a:prstGeom>
        </p:spPr>
        <p:txBody>
          <a:bodyPr wrap="square">
            <a:spAutoFit/>
          </a:bodyPr>
          <a:lstStyle/>
          <a:p>
            <a:r>
              <a:rPr lang="sr-Latn-RS" sz="1000" dirty="0"/>
              <a:t>Izvor: </a:t>
            </a:r>
            <a:r>
              <a:rPr lang="en-US" sz="1000" dirty="0"/>
              <a:t>Weekly epidemiological record</a:t>
            </a:r>
          </a:p>
          <a:p>
            <a:r>
              <a:rPr lang="en-US" sz="1000" dirty="0"/>
              <a:t>Human papillomavirus vaccines: WHO position paper (2022 update)</a:t>
            </a:r>
          </a:p>
        </p:txBody>
      </p:sp>
    </p:spTree>
    <p:extLst>
      <p:ext uri="{BB962C8B-B14F-4D97-AF65-F5344CB8AC3E}">
        <p14:creationId xmlns:p14="http://schemas.microsoft.com/office/powerpoint/2010/main" val="172640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05" y="311727"/>
            <a:ext cx="3098368" cy="1600200"/>
          </a:xfrm>
        </p:spPr>
        <p:txBody>
          <a:bodyPr/>
          <a:lstStyle/>
          <a:p>
            <a:r>
              <a:rPr lang="sr-Latn-RS" b="1" dirty="0"/>
              <a:t>Ulazak HPV u ćeliju sluzokože grlića materice</a:t>
            </a:r>
            <a:endParaRPr lang="en-US" dirty="0"/>
          </a:p>
        </p:txBody>
      </p:sp>
      <p:sp>
        <p:nvSpPr>
          <p:cNvPr id="4" name="Text Placeholder 3"/>
          <p:cNvSpPr>
            <a:spLocks noGrp="1"/>
          </p:cNvSpPr>
          <p:nvPr>
            <p:ph type="body" sz="half" idx="2"/>
          </p:nvPr>
        </p:nvSpPr>
        <p:spPr>
          <a:xfrm>
            <a:off x="143597" y="2192480"/>
            <a:ext cx="3932237" cy="3906983"/>
          </a:xfrm>
        </p:spPr>
        <p:txBody>
          <a:bodyPr>
            <a:normAutofit fontScale="92500" lnSpcReduction="20000"/>
          </a:bodyPr>
          <a:lstStyle/>
          <a:p>
            <a:pPr marL="342900" indent="-342900">
              <a:buFont typeface="Wingdings" panose="05000000000000000000" pitchFamily="2" charset="2"/>
              <a:buChar char="Ø"/>
            </a:pPr>
            <a:r>
              <a:rPr lang="sr-Latn-RS" sz="2800" dirty="0"/>
              <a:t>Infekcija nastaje ulaskom HPV kroz mikrotraume na sluzokoži</a:t>
            </a:r>
          </a:p>
          <a:p>
            <a:pPr marL="342900" indent="-342900">
              <a:buFont typeface="Wingdings" panose="05000000000000000000" pitchFamily="2" charset="2"/>
              <a:buChar char="Ø"/>
            </a:pPr>
            <a:r>
              <a:rPr lang="sr-Latn-RS" sz="2800" dirty="0"/>
              <a:t>Nakon što iz bazalnih epitelnih ćelija dođu u površne epitelne ćelije, na hiljade kopija virusnih čestica se oslobađaju i u kontaktu sa drugom sluzokožom dolazi do prelaska sa jedne na drugu osobu </a:t>
            </a:r>
            <a:endParaRPr lang="en-US" sz="2800" dirty="0"/>
          </a:p>
          <a:p>
            <a:endParaRPr lang="en-US" dirty="0"/>
          </a:p>
        </p:txBody>
      </p:sp>
      <p:sp>
        <p:nvSpPr>
          <p:cNvPr id="6" name="Rectangle 5"/>
          <p:cNvSpPr/>
          <p:nvPr/>
        </p:nvSpPr>
        <p:spPr>
          <a:xfrm>
            <a:off x="5694218" y="6208389"/>
            <a:ext cx="5839691" cy="400110"/>
          </a:xfrm>
          <a:prstGeom prst="rect">
            <a:avLst/>
          </a:prstGeom>
        </p:spPr>
        <p:txBody>
          <a:bodyPr wrap="square">
            <a:spAutoFit/>
          </a:bodyPr>
          <a:lstStyle/>
          <a:p>
            <a:r>
              <a:rPr lang="sr-Latn-RS" sz="1000" dirty="0"/>
              <a:t>Izvor: </a:t>
            </a:r>
            <a:r>
              <a:rPr lang="en-US" sz="1000" dirty="0" err="1"/>
              <a:t>Mandić</a:t>
            </a:r>
            <a:r>
              <a:rPr lang="en-US" sz="1000" dirty="0"/>
              <a:t> </a:t>
            </a:r>
            <a:r>
              <a:rPr lang="en-US" sz="1000" dirty="0" err="1"/>
              <a:t>A,Stojadinović</a:t>
            </a:r>
            <a:r>
              <a:rPr lang="en-US" sz="1000" dirty="0"/>
              <a:t> </a:t>
            </a:r>
            <a:r>
              <a:rPr lang="en-US" sz="1000" dirty="0" err="1"/>
              <a:t>A,Nićiforović</a:t>
            </a:r>
            <a:r>
              <a:rPr lang="en-US" sz="1000" dirty="0"/>
              <a:t> </a:t>
            </a:r>
            <a:r>
              <a:rPr lang="en-US" sz="1000" dirty="0" err="1"/>
              <a:t>Šurković</a:t>
            </a:r>
            <a:r>
              <a:rPr lang="en-US" sz="1000" dirty="0"/>
              <a:t> </a:t>
            </a:r>
            <a:r>
              <a:rPr lang="en-US" sz="1000" dirty="0" err="1"/>
              <a:t>O,Dugandžija</a:t>
            </a:r>
            <a:r>
              <a:rPr lang="en-US" sz="1000" dirty="0"/>
              <a:t> </a:t>
            </a:r>
            <a:r>
              <a:rPr lang="en-US" sz="1000" dirty="0" err="1"/>
              <a:t>T,Kapamadžija</a:t>
            </a:r>
            <a:r>
              <a:rPr lang="en-US" sz="1000" dirty="0"/>
              <a:t> </a:t>
            </a:r>
            <a:r>
              <a:rPr lang="en-US" sz="1000" dirty="0" err="1"/>
              <a:t>A,Konstantinidis</a:t>
            </a:r>
            <a:r>
              <a:rPr lang="en-US" sz="1000" dirty="0"/>
              <a:t> G</a:t>
            </a:r>
          </a:p>
          <a:p>
            <a:r>
              <a:rPr lang="en-US" sz="1000" dirty="0" err="1"/>
              <a:t>Prevencija</a:t>
            </a:r>
            <a:r>
              <a:rPr lang="en-US" sz="1000" dirty="0"/>
              <a:t> </a:t>
            </a:r>
            <a:r>
              <a:rPr lang="en-US" sz="1000" dirty="0" err="1"/>
              <a:t>infekcija</a:t>
            </a:r>
            <a:r>
              <a:rPr lang="en-US" sz="1000" dirty="0"/>
              <a:t> </a:t>
            </a:r>
            <a:r>
              <a:rPr lang="en-US" sz="1000" dirty="0" err="1"/>
              <a:t>izazvanih</a:t>
            </a:r>
            <a:r>
              <a:rPr lang="en-US" sz="1000" dirty="0"/>
              <a:t> </a:t>
            </a:r>
            <a:r>
              <a:rPr lang="en-US" sz="1000" dirty="0" err="1"/>
              <a:t>humanim</a:t>
            </a:r>
            <a:r>
              <a:rPr lang="en-US" sz="1000" dirty="0"/>
              <a:t> </a:t>
            </a:r>
            <a:r>
              <a:rPr lang="en-US" sz="1000" dirty="0" err="1"/>
              <a:t>papiloma</a:t>
            </a:r>
            <a:r>
              <a:rPr lang="en-US" sz="1000" dirty="0"/>
              <a:t> </a:t>
            </a:r>
            <a:r>
              <a:rPr lang="en-US" sz="1000" dirty="0" err="1"/>
              <a:t>virusima</a:t>
            </a:r>
            <a:r>
              <a:rPr lang="en-US" sz="1000" dirty="0"/>
              <a:t> 2015;3:36-37</a:t>
            </a:r>
          </a:p>
        </p:txBody>
      </p:sp>
      <p:pic>
        <p:nvPicPr>
          <p:cNvPr id="9" name="Content Placeholder 8" descr="A diagram of skin cells&#10;&#10;Description automatically generated">
            <a:extLst>
              <a:ext uri="{FF2B5EF4-FFF2-40B4-BE49-F238E27FC236}">
                <a16:creationId xmlns:a16="http://schemas.microsoft.com/office/drawing/2014/main" id="{232B2D16-7D5B-16C9-2B15-28B1B3879B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5523" y="311727"/>
            <a:ext cx="7435805" cy="5787736"/>
          </a:xfrm>
        </p:spPr>
      </p:pic>
    </p:spTree>
    <p:extLst>
      <p:ext uri="{BB962C8B-B14F-4D97-AF65-F5344CB8AC3E}">
        <p14:creationId xmlns:p14="http://schemas.microsoft.com/office/powerpoint/2010/main" val="83844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3600" dirty="0"/>
              <a:t>Razvoj prekanceroznih i kanceroznih lezija grlića materice</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038" y="2486025"/>
            <a:ext cx="8096250" cy="2743200"/>
          </a:xfrm>
        </p:spPr>
      </p:pic>
      <p:sp>
        <p:nvSpPr>
          <p:cNvPr id="3" name="Rectangle 2"/>
          <p:cNvSpPr/>
          <p:nvPr/>
        </p:nvSpPr>
        <p:spPr>
          <a:xfrm>
            <a:off x="6310746" y="5675945"/>
            <a:ext cx="5555672" cy="553998"/>
          </a:xfrm>
          <a:prstGeom prst="rect">
            <a:avLst/>
          </a:prstGeom>
        </p:spPr>
        <p:txBody>
          <a:bodyPr wrap="square">
            <a:spAutoFit/>
          </a:bodyPr>
          <a:lstStyle/>
          <a:p>
            <a:r>
              <a:rPr lang="sr-Latn-RS" sz="1000" dirty="0"/>
              <a:t>Izvor: </a:t>
            </a:r>
            <a:r>
              <a:rPr lang="en-US" sz="1000" dirty="0"/>
              <a:t>MDPI Targeting Persistent Human Papillomavirus Infection</a:t>
            </a:r>
          </a:p>
          <a:p>
            <a:r>
              <a:rPr lang="en-US" sz="1000" dirty="0"/>
              <a:t>https://www.researchgate.net/figure/Progression-of-HPV-Infection-and-Associated-Disease-HPV-typically-establishes-infection</a:t>
            </a:r>
          </a:p>
        </p:txBody>
      </p:sp>
    </p:spTree>
    <p:extLst>
      <p:ext uri="{BB962C8B-B14F-4D97-AF65-F5344CB8AC3E}">
        <p14:creationId xmlns:p14="http://schemas.microsoft.com/office/powerpoint/2010/main" val="1815994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2607</TotalTime>
  <Words>2088</Words>
  <Application>Microsoft Office PowerPoint</Application>
  <PresentationFormat>Widescreen</PresentationFormat>
  <Paragraphs>268</Paragraphs>
  <Slides>35</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Calibri</vt:lpstr>
      <vt:lpstr>Calibri Light</vt:lpstr>
      <vt:lpstr>Courier New</vt:lpstr>
      <vt:lpstr>Times New Roman</vt:lpstr>
      <vt:lpstr>Wingdings</vt:lpstr>
      <vt:lpstr>1_Office Theme</vt:lpstr>
      <vt:lpstr>Retrospect</vt:lpstr>
      <vt:lpstr>5_Office Theme</vt:lpstr>
      <vt:lpstr>Office Theme</vt:lpstr>
      <vt:lpstr>HPV infekcija, značaj i prevencija</vt:lpstr>
      <vt:lpstr>Šta je HPV virus?</vt:lpstr>
      <vt:lpstr>PowerPoint Presentation</vt:lpstr>
      <vt:lpstr>HPV epidemiološke karakteristike</vt:lpstr>
      <vt:lpstr>HPV infekcija</vt:lpstr>
      <vt:lpstr>HPV</vt:lpstr>
      <vt:lpstr>HPV</vt:lpstr>
      <vt:lpstr>Ulazak HPV u ćeliju sluzokože grlića materice</vt:lpstr>
      <vt:lpstr>Razvoj prekanceroznih i kanceroznih lezija grlića materice</vt:lpstr>
      <vt:lpstr>HPV infekcija</vt:lpstr>
      <vt:lpstr>HPV</vt:lpstr>
      <vt:lpstr>HPV</vt:lpstr>
      <vt:lpstr>PowerPoint Presentation</vt:lpstr>
      <vt:lpstr>PowerPoint Presentation</vt:lpstr>
      <vt:lpstr>RAK GRLIĆA MATERICE</vt:lpstr>
      <vt:lpstr>UPOZORAVAJUĆI ZNACI I SIMPTOMI</vt:lpstr>
      <vt:lpstr>PowerPoint Presentation</vt:lpstr>
      <vt:lpstr>HPV vakcina</vt:lpstr>
      <vt:lpstr>HPV vakcina</vt:lpstr>
      <vt:lpstr>HPV vakcina</vt:lpstr>
      <vt:lpstr>PowerPoint Presentation</vt:lpstr>
      <vt:lpstr>HPV vakcina-šema davanja</vt:lpstr>
      <vt:lpstr>HPV vakcina</vt:lpstr>
      <vt:lpstr>HPV vakcina</vt:lpstr>
      <vt:lpstr>HPV vakcina i druge obavezne vakcine</vt:lpstr>
      <vt:lpstr>HPV kontraindikacije</vt:lpstr>
      <vt:lpstr>HPV vakcina neželjene reakcije</vt:lpstr>
      <vt:lpstr>HPV vakcina - rezultati</vt:lpstr>
      <vt:lpstr>Iskustva sa HPV imunizacijom u okruženju</vt:lpstr>
      <vt:lpstr>Imunizacija o trošku RFZO u Srbiji</vt:lpstr>
      <vt:lpstr>Broj utrošenih I doza vakcine Gardasil9 na teritoriji Beograda po mesecima 08.06.2022. – 01.03.2026.</vt:lpstr>
      <vt:lpstr>Učestalost datih I doza Gardasil 9 vakcine po polu na teritoriji Beograda 08.06.2022 – 01.03.2026.</vt:lpstr>
      <vt:lpstr>Obuhvat vakcinisanih I dozom Gardasil 9 vakcine po generacijama 08.06.2022. – 01.03.2026.</vt:lpstr>
      <vt:lpstr>PowerPoint Presentation</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infekcij, značaj i prevencija</dc:title>
  <dc:creator>Ivana Begovic</dc:creator>
  <cp:lastModifiedBy>Aleksandra Andric</cp:lastModifiedBy>
  <cp:revision>216</cp:revision>
  <dcterms:created xsi:type="dcterms:W3CDTF">2022-03-15T07:48:10Z</dcterms:created>
  <dcterms:modified xsi:type="dcterms:W3CDTF">2026-03-24T07:20:49Z</dcterms:modified>
</cp:coreProperties>
</file>